
<file path=[Content_Types].xml><?xml version="1.0" encoding="utf-8"?>
<Types xmlns="http://schemas.openxmlformats.org/package/2006/content-types">
  <Default Extension="png" ContentType="image/png"/>
  <Default Extension="2" ContentType="image/j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8.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95" r:id="rId3"/>
    <p:sldMasterId id="2147483748" r:id="rId4"/>
    <p:sldMasterId id="2147483754" r:id="rId5"/>
    <p:sldMasterId id="2147483772" r:id="rId6"/>
    <p:sldMasterId id="2147483802" r:id="rId7"/>
    <p:sldMasterId id="2147483812" r:id="rId8"/>
    <p:sldMasterId id="2147483819" r:id="rId9"/>
    <p:sldMasterId id="2147483826" r:id="rId10"/>
  </p:sldMasterIdLst>
  <p:notesMasterIdLst>
    <p:notesMasterId r:id="rId74"/>
  </p:notesMasterIdLst>
  <p:handoutMasterIdLst>
    <p:handoutMasterId r:id="rId75"/>
  </p:handoutMasterIdLst>
  <p:sldIdLst>
    <p:sldId id="423" r:id="rId11"/>
    <p:sldId id="427" r:id="rId12"/>
    <p:sldId id="616" r:id="rId13"/>
    <p:sldId id="514" r:id="rId14"/>
    <p:sldId id="546" r:id="rId15"/>
    <p:sldId id="550" r:id="rId16"/>
    <p:sldId id="551" r:id="rId17"/>
    <p:sldId id="552" r:id="rId18"/>
    <p:sldId id="553" r:id="rId19"/>
    <p:sldId id="554" r:id="rId20"/>
    <p:sldId id="556" r:id="rId21"/>
    <p:sldId id="557" r:id="rId22"/>
    <p:sldId id="558" r:id="rId23"/>
    <p:sldId id="559" r:id="rId24"/>
    <p:sldId id="560" r:id="rId25"/>
    <p:sldId id="561" r:id="rId26"/>
    <p:sldId id="562" r:id="rId27"/>
    <p:sldId id="563" r:id="rId28"/>
    <p:sldId id="565" r:id="rId29"/>
    <p:sldId id="566" r:id="rId30"/>
    <p:sldId id="567" r:id="rId31"/>
    <p:sldId id="576" r:id="rId32"/>
    <p:sldId id="568" r:id="rId33"/>
    <p:sldId id="569" r:id="rId34"/>
    <p:sldId id="570" r:id="rId35"/>
    <p:sldId id="571" r:id="rId36"/>
    <p:sldId id="572" r:id="rId37"/>
    <p:sldId id="574" r:id="rId38"/>
    <p:sldId id="575" r:id="rId39"/>
    <p:sldId id="577" r:id="rId40"/>
    <p:sldId id="578" r:id="rId41"/>
    <p:sldId id="547" r:id="rId42"/>
    <p:sldId id="593" r:id="rId43"/>
    <p:sldId id="594" r:id="rId44"/>
    <p:sldId id="595" r:id="rId45"/>
    <p:sldId id="596" r:id="rId46"/>
    <p:sldId id="597" r:id="rId47"/>
    <p:sldId id="598" r:id="rId48"/>
    <p:sldId id="599" r:id="rId49"/>
    <p:sldId id="602" r:id="rId50"/>
    <p:sldId id="603" r:id="rId51"/>
    <p:sldId id="617" r:id="rId52"/>
    <p:sldId id="604" r:id="rId53"/>
    <p:sldId id="605" r:id="rId54"/>
    <p:sldId id="606" r:id="rId55"/>
    <p:sldId id="607" r:id="rId56"/>
    <p:sldId id="608" r:id="rId57"/>
    <p:sldId id="609" r:id="rId58"/>
    <p:sldId id="610" r:id="rId59"/>
    <p:sldId id="579" r:id="rId60"/>
    <p:sldId id="587" r:id="rId61"/>
    <p:sldId id="588" r:id="rId62"/>
    <p:sldId id="589" r:id="rId63"/>
    <p:sldId id="548" r:id="rId64"/>
    <p:sldId id="611" r:id="rId65"/>
    <p:sldId id="612" r:id="rId66"/>
    <p:sldId id="613" r:id="rId67"/>
    <p:sldId id="614" r:id="rId68"/>
    <p:sldId id="615" r:id="rId69"/>
    <p:sldId id="590" r:id="rId70"/>
    <p:sldId id="591" r:id="rId71"/>
    <p:sldId id="592" r:id="rId72"/>
    <p:sldId id="303" r:id="rId7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CC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321" autoAdjust="0"/>
    <p:restoredTop sz="73822" autoAdjust="0"/>
  </p:normalViewPr>
  <p:slideViewPr>
    <p:cSldViewPr>
      <p:cViewPr varScale="1">
        <p:scale>
          <a:sx n="85" d="100"/>
          <a:sy n="85" d="100"/>
        </p:scale>
        <p:origin x="1986" y="60"/>
      </p:cViewPr>
      <p:guideLst>
        <p:guide orient="horz" pos="2160"/>
        <p:guide pos="2880"/>
      </p:guideLst>
    </p:cSldViewPr>
  </p:slideViewPr>
  <p:notesTextViewPr>
    <p:cViewPr>
      <p:scale>
        <a:sx n="3" d="2"/>
        <a:sy n="3" d="2"/>
      </p:scale>
      <p:origin x="0" y="0"/>
    </p:cViewPr>
  </p:notesTextViewPr>
  <p:sorterViewPr>
    <p:cViewPr>
      <p:scale>
        <a:sx n="141" d="100"/>
        <a:sy n="141" d="100"/>
      </p:scale>
      <p:origin x="0" y="10952"/>
    </p:cViewPr>
  </p:sorterViewPr>
  <p:notesViewPr>
    <p:cSldViewPr>
      <p:cViewPr varScale="1">
        <p:scale>
          <a:sx n="48" d="100"/>
          <a:sy n="48" d="100"/>
        </p:scale>
        <p:origin x="1908" y="5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charts/_rels/chart1.xml.rels><?xml version="1.0" encoding="UTF-8" standalone="yes"?>
<Relationships xmlns="http://schemas.openxmlformats.org/package/2006/relationships"><Relationship Id="rId1" Type="http://schemas.openxmlformats.org/officeDocument/2006/relationships/oleObject" Target="https://lunet-my.sharepoint.com/personal/lbeag_lunet_lboro_ac_uk/Documents/Lis-Bibliometrics/Resp%20Metrics%20State%20of%20the%20Art%202019/Responsible%20metrics%20data%20trends%2020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Senior University Managers involved in developing responsible metrics</a:t>
            </a:r>
            <a:r>
              <a:rPr lang="en-US" baseline="0" dirty="0"/>
              <a:t> statements</a:t>
            </a:r>
            <a:endParaRPr lang="en-US" dirty="0"/>
          </a:p>
        </c:rich>
      </c:tx>
      <c:layout/>
      <c:overlay val="0"/>
    </c:title>
    <c:autoTitleDeleted val="0"/>
    <c:plotArea>
      <c:layout/>
      <c:barChart>
        <c:barDir val="col"/>
        <c:grouping val="clustered"/>
        <c:varyColors val="0"/>
        <c:ser>
          <c:idx val="0"/>
          <c:order val="0"/>
          <c:tx>
            <c:strRef>
              <c:f>'[Responsible metrics data trends 2019.xlsx]Who'!$C$12</c:f>
              <c:strCache>
                <c:ptCount val="1"/>
                <c:pt idx="0">
                  <c:v>Senior University Managers</c:v>
                </c:pt>
              </c:strCache>
            </c:strRef>
          </c:tx>
          <c:invertIfNegative val="0"/>
          <c:cat>
            <c:numRef>
              <c:f>'[Responsible metrics data trends 2019.xlsx]Who'!$D$11:$H$11</c:f>
              <c:numCache>
                <c:formatCode>General</c:formatCode>
                <c:ptCount val="5"/>
                <c:pt idx="0">
                  <c:v>2015</c:v>
                </c:pt>
                <c:pt idx="1">
                  <c:v>2016</c:v>
                </c:pt>
                <c:pt idx="2">
                  <c:v>2017</c:v>
                </c:pt>
                <c:pt idx="3">
                  <c:v>2018</c:v>
                </c:pt>
                <c:pt idx="4">
                  <c:v>2019</c:v>
                </c:pt>
              </c:numCache>
            </c:numRef>
          </c:cat>
          <c:val>
            <c:numRef>
              <c:f>'[Responsible metrics data trends 2019.xlsx]Who'!$D$12:$H$12</c:f>
              <c:numCache>
                <c:formatCode>0%</c:formatCode>
                <c:ptCount val="5"/>
                <c:pt idx="0">
                  <c:v>0.45454545454545453</c:v>
                </c:pt>
                <c:pt idx="1">
                  <c:v>0.42307692307692307</c:v>
                </c:pt>
                <c:pt idx="2">
                  <c:v>0.29090909090909089</c:v>
                </c:pt>
                <c:pt idx="3">
                  <c:v>0.35652173913043478</c:v>
                </c:pt>
                <c:pt idx="4">
                  <c:v>0.27522935779816515</c:v>
                </c:pt>
              </c:numCache>
            </c:numRef>
          </c:val>
          <c:extLst>
            <c:ext xmlns:c16="http://schemas.microsoft.com/office/drawing/2014/chart" uri="{C3380CC4-5D6E-409C-BE32-E72D297353CC}">
              <c16:uniqueId val="{00000000-EC0E-48FB-8E75-C58551FC9F53}"/>
            </c:ext>
          </c:extLst>
        </c:ser>
        <c:dLbls>
          <c:showLegendKey val="0"/>
          <c:showVal val="0"/>
          <c:showCatName val="0"/>
          <c:showSerName val="0"/>
          <c:showPercent val="0"/>
          <c:showBubbleSize val="0"/>
        </c:dLbls>
        <c:gapWidth val="150"/>
        <c:axId val="89726976"/>
        <c:axId val="89730432"/>
      </c:barChart>
      <c:catAx>
        <c:axId val="89726976"/>
        <c:scaling>
          <c:orientation val="minMax"/>
        </c:scaling>
        <c:delete val="0"/>
        <c:axPos val="b"/>
        <c:numFmt formatCode="General" sourceLinked="0"/>
        <c:majorTickMark val="out"/>
        <c:minorTickMark val="none"/>
        <c:tickLblPos val="nextTo"/>
        <c:crossAx val="89730432"/>
        <c:crosses val="autoZero"/>
        <c:auto val="1"/>
        <c:lblAlgn val="ctr"/>
        <c:lblOffset val="100"/>
        <c:noMultiLvlLbl val="0"/>
      </c:catAx>
      <c:valAx>
        <c:axId val="89730432"/>
        <c:scaling>
          <c:orientation val="minMax"/>
        </c:scaling>
        <c:delete val="0"/>
        <c:axPos val="l"/>
        <c:majorGridlines/>
        <c:numFmt formatCode="0%" sourceLinked="1"/>
        <c:majorTickMark val="out"/>
        <c:minorTickMark val="none"/>
        <c:tickLblPos val="nextTo"/>
        <c:crossAx val="89726976"/>
        <c:crosses val="autoZero"/>
        <c:crossBetween val="between"/>
      </c:valAx>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2A91A4-CC87-4D97-AD25-B3A242581E5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4446B2B0-BA82-41C8-91CF-B6C86227425E}">
      <dgm:prSet phldrT="[Text]"/>
      <dgm:spPr>
        <a:solidFill>
          <a:schemeClr val="accent6">
            <a:lumMod val="75000"/>
          </a:schemeClr>
        </a:solidFill>
      </dgm:spPr>
      <dgm:t>
        <a:bodyPr/>
        <a:lstStyle/>
        <a:p>
          <a:r>
            <a:rPr lang="en-US" dirty="0"/>
            <a:t>Start with your values</a:t>
          </a:r>
        </a:p>
      </dgm:t>
    </dgm:pt>
    <dgm:pt modelId="{1ED1713D-E802-4689-823C-D841269B0775}" type="parTrans" cxnId="{ACD8929C-77D5-4B2E-8807-AF62F8742479}">
      <dgm:prSet/>
      <dgm:spPr/>
      <dgm:t>
        <a:bodyPr/>
        <a:lstStyle/>
        <a:p>
          <a:endParaRPr lang="en-US"/>
        </a:p>
      </dgm:t>
    </dgm:pt>
    <dgm:pt modelId="{5282783A-C1F2-4B13-BB96-FEF7B11860F2}" type="sibTrans" cxnId="{ACD8929C-77D5-4B2E-8807-AF62F8742479}">
      <dgm:prSet/>
      <dgm:spPr/>
      <dgm:t>
        <a:bodyPr/>
        <a:lstStyle/>
        <a:p>
          <a:endParaRPr lang="en-US"/>
        </a:p>
      </dgm:t>
    </dgm:pt>
    <dgm:pt modelId="{06998BD2-02FE-4BF2-A40F-7E4E38E2325A}">
      <dgm:prSet phldrT="[Text]"/>
      <dgm:spPr>
        <a:solidFill>
          <a:schemeClr val="accent6">
            <a:lumMod val="75000"/>
          </a:schemeClr>
        </a:solidFill>
      </dgm:spPr>
      <dgm:t>
        <a:bodyPr/>
        <a:lstStyle/>
        <a:p>
          <a:r>
            <a:rPr lang="en-US" dirty="0"/>
            <a:t>Context</a:t>
          </a:r>
        </a:p>
      </dgm:t>
    </dgm:pt>
    <dgm:pt modelId="{2A464624-E051-4463-984D-9F274BC904DC}" type="parTrans" cxnId="{7E212B00-35A5-457F-AFFF-E2BBD16F200F}">
      <dgm:prSet/>
      <dgm:spPr/>
      <dgm:t>
        <a:bodyPr/>
        <a:lstStyle/>
        <a:p>
          <a:endParaRPr lang="en-US"/>
        </a:p>
      </dgm:t>
    </dgm:pt>
    <dgm:pt modelId="{6D6122E1-91CB-4060-9572-C9E89B353116}" type="sibTrans" cxnId="{7E212B00-35A5-457F-AFFF-E2BBD16F200F}">
      <dgm:prSet/>
      <dgm:spPr/>
      <dgm:t>
        <a:bodyPr/>
        <a:lstStyle/>
        <a:p>
          <a:endParaRPr lang="en-US"/>
        </a:p>
      </dgm:t>
    </dgm:pt>
    <dgm:pt modelId="{D08F9495-76E6-468E-B05F-2A91A88293B0}">
      <dgm:prSet phldrT="[Text]"/>
      <dgm:spPr>
        <a:solidFill>
          <a:schemeClr val="accent6">
            <a:lumMod val="75000"/>
          </a:schemeClr>
        </a:solidFill>
      </dgm:spPr>
      <dgm:t>
        <a:bodyPr/>
        <a:lstStyle/>
        <a:p>
          <a:r>
            <a:rPr lang="en-US" dirty="0"/>
            <a:t>Options</a:t>
          </a:r>
        </a:p>
      </dgm:t>
    </dgm:pt>
    <dgm:pt modelId="{506E0173-AF3F-4FAE-A102-941E65C5EBAB}" type="parTrans" cxnId="{E800A68B-BC0B-4C9F-B501-53843BFBE975}">
      <dgm:prSet/>
      <dgm:spPr/>
      <dgm:t>
        <a:bodyPr/>
        <a:lstStyle/>
        <a:p>
          <a:endParaRPr lang="en-US"/>
        </a:p>
      </dgm:t>
    </dgm:pt>
    <dgm:pt modelId="{7439486A-5291-4120-86B3-8E920C377718}" type="sibTrans" cxnId="{E800A68B-BC0B-4C9F-B501-53843BFBE975}">
      <dgm:prSet/>
      <dgm:spPr/>
      <dgm:t>
        <a:bodyPr/>
        <a:lstStyle/>
        <a:p>
          <a:endParaRPr lang="en-US"/>
        </a:p>
      </dgm:t>
    </dgm:pt>
    <dgm:pt modelId="{68F92A30-963F-4E2A-903C-B52D96B774BD}">
      <dgm:prSet/>
      <dgm:spPr>
        <a:solidFill>
          <a:schemeClr val="accent6">
            <a:lumMod val="75000"/>
          </a:schemeClr>
        </a:solidFill>
      </dgm:spPr>
      <dgm:t>
        <a:bodyPr/>
        <a:lstStyle/>
        <a:p>
          <a:r>
            <a:rPr lang="en-US" dirty="0"/>
            <a:t>Probe</a:t>
          </a:r>
        </a:p>
      </dgm:t>
    </dgm:pt>
    <dgm:pt modelId="{C04FCCE1-1DEA-4873-840C-DA77E2AB9039}" type="parTrans" cxnId="{4762A201-7C3C-4D9C-B695-25BC9032ABBA}">
      <dgm:prSet/>
      <dgm:spPr/>
      <dgm:t>
        <a:bodyPr/>
        <a:lstStyle/>
        <a:p>
          <a:endParaRPr lang="en-US"/>
        </a:p>
      </dgm:t>
    </dgm:pt>
    <dgm:pt modelId="{C1910B1C-403C-4708-9FCC-904CBC2BF63A}" type="sibTrans" cxnId="{4762A201-7C3C-4D9C-B695-25BC9032ABBA}">
      <dgm:prSet/>
      <dgm:spPr/>
      <dgm:t>
        <a:bodyPr/>
        <a:lstStyle/>
        <a:p>
          <a:endParaRPr lang="en-US"/>
        </a:p>
      </dgm:t>
    </dgm:pt>
    <dgm:pt modelId="{5D88220B-6582-42C1-9A71-500F7C8D66B8}">
      <dgm:prSet/>
      <dgm:spPr>
        <a:solidFill>
          <a:schemeClr val="accent6">
            <a:lumMod val="75000"/>
          </a:schemeClr>
        </a:solidFill>
      </dgm:spPr>
      <dgm:t>
        <a:bodyPr/>
        <a:lstStyle/>
        <a:p>
          <a:r>
            <a:rPr lang="en-US" dirty="0"/>
            <a:t>Evaluate</a:t>
          </a:r>
        </a:p>
      </dgm:t>
    </dgm:pt>
    <dgm:pt modelId="{28481EE1-3EFB-4C15-A583-864DE63A0ACE}" type="parTrans" cxnId="{81789911-E50D-4DA3-A48E-E3017DBCA4B7}">
      <dgm:prSet/>
      <dgm:spPr/>
      <dgm:t>
        <a:bodyPr/>
        <a:lstStyle/>
        <a:p>
          <a:endParaRPr lang="en-US"/>
        </a:p>
      </dgm:t>
    </dgm:pt>
    <dgm:pt modelId="{11A38F08-9B37-4E5C-A3B3-BA47DA742921}" type="sibTrans" cxnId="{81789911-E50D-4DA3-A48E-E3017DBCA4B7}">
      <dgm:prSet/>
      <dgm:spPr/>
      <dgm:t>
        <a:bodyPr/>
        <a:lstStyle/>
        <a:p>
          <a:endParaRPr lang="en-US"/>
        </a:p>
      </dgm:t>
    </dgm:pt>
    <dgm:pt modelId="{61CA978D-F545-4921-AF8A-1ABE895C197C}" type="pres">
      <dgm:prSet presAssocID="{ED2A91A4-CC87-4D97-AD25-B3A242581E54}" presName="Name0" presStyleCnt="0">
        <dgm:presLayoutVars>
          <dgm:chMax val="7"/>
          <dgm:chPref val="7"/>
          <dgm:dir/>
        </dgm:presLayoutVars>
      </dgm:prSet>
      <dgm:spPr/>
      <dgm:t>
        <a:bodyPr/>
        <a:lstStyle/>
        <a:p>
          <a:endParaRPr lang="en-US"/>
        </a:p>
      </dgm:t>
    </dgm:pt>
    <dgm:pt modelId="{C7C292E4-0DF4-49BA-A40F-A228D5FA0B3D}" type="pres">
      <dgm:prSet presAssocID="{ED2A91A4-CC87-4D97-AD25-B3A242581E54}" presName="Name1" presStyleCnt="0"/>
      <dgm:spPr/>
    </dgm:pt>
    <dgm:pt modelId="{808140E4-0ECF-45AD-9615-C0016E13DD15}" type="pres">
      <dgm:prSet presAssocID="{ED2A91A4-CC87-4D97-AD25-B3A242581E54}" presName="cycle" presStyleCnt="0"/>
      <dgm:spPr/>
    </dgm:pt>
    <dgm:pt modelId="{8D745F37-7560-44BB-B93D-A0EEB2650310}" type="pres">
      <dgm:prSet presAssocID="{ED2A91A4-CC87-4D97-AD25-B3A242581E54}" presName="srcNode" presStyleLbl="node1" presStyleIdx="0" presStyleCnt="5"/>
      <dgm:spPr/>
    </dgm:pt>
    <dgm:pt modelId="{8FE9AF58-E4E6-4159-B7BC-50242DD0A8AD}" type="pres">
      <dgm:prSet presAssocID="{ED2A91A4-CC87-4D97-AD25-B3A242581E54}" presName="conn" presStyleLbl="parChTrans1D2" presStyleIdx="0" presStyleCnt="1"/>
      <dgm:spPr/>
      <dgm:t>
        <a:bodyPr/>
        <a:lstStyle/>
        <a:p>
          <a:endParaRPr lang="en-US"/>
        </a:p>
      </dgm:t>
    </dgm:pt>
    <dgm:pt modelId="{9CC1A18A-641B-4404-ACF2-B034DF40797B}" type="pres">
      <dgm:prSet presAssocID="{ED2A91A4-CC87-4D97-AD25-B3A242581E54}" presName="extraNode" presStyleLbl="node1" presStyleIdx="0" presStyleCnt="5"/>
      <dgm:spPr/>
    </dgm:pt>
    <dgm:pt modelId="{9DD3B048-FC39-443A-8E99-EA395EB9B5B8}" type="pres">
      <dgm:prSet presAssocID="{ED2A91A4-CC87-4D97-AD25-B3A242581E54}" presName="dstNode" presStyleLbl="node1" presStyleIdx="0" presStyleCnt="5"/>
      <dgm:spPr/>
    </dgm:pt>
    <dgm:pt modelId="{63E47B9E-AC15-4A53-BF04-7975DE8E826F}" type="pres">
      <dgm:prSet presAssocID="{4446B2B0-BA82-41C8-91CF-B6C86227425E}" presName="text_1" presStyleLbl="node1" presStyleIdx="0" presStyleCnt="5">
        <dgm:presLayoutVars>
          <dgm:bulletEnabled val="1"/>
        </dgm:presLayoutVars>
      </dgm:prSet>
      <dgm:spPr/>
      <dgm:t>
        <a:bodyPr/>
        <a:lstStyle/>
        <a:p>
          <a:endParaRPr lang="en-US"/>
        </a:p>
      </dgm:t>
    </dgm:pt>
    <dgm:pt modelId="{D867F9C5-D266-4E2E-91E9-0093E7486F1B}" type="pres">
      <dgm:prSet presAssocID="{4446B2B0-BA82-41C8-91CF-B6C86227425E}" presName="accent_1" presStyleCnt="0"/>
      <dgm:spPr/>
    </dgm:pt>
    <dgm:pt modelId="{EFAB957D-A9ED-4B5C-8AFB-FE62D78CEC17}" type="pres">
      <dgm:prSet presAssocID="{4446B2B0-BA82-41C8-91CF-B6C86227425E}" presName="accentRepeatNode" presStyleLbl="solidFgAcc1" presStyleIdx="0" presStyleCnt="5"/>
      <dgm:spPr/>
    </dgm:pt>
    <dgm:pt modelId="{35103525-C7F5-4E58-A5B9-DCD5203245F4}" type="pres">
      <dgm:prSet presAssocID="{06998BD2-02FE-4BF2-A40F-7E4E38E2325A}" presName="text_2" presStyleLbl="node1" presStyleIdx="1" presStyleCnt="5">
        <dgm:presLayoutVars>
          <dgm:bulletEnabled val="1"/>
        </dgm:presLayoutVars>
      </dgm:prSet>
      <dgm:spPr/>
      <dgm:t>
        <a:bodyPr/>
        <a:lstStyle/>
        <a:p>
          <a:endParaRPr lang="en-US"/>
        </a:p>
      </dgm:t>
    </dgm:pt>
    <dgm:pt modelId="{AB41EE63-642B-488F-8D5F-CAC25509254F}" type="pres">
      <dgm:prSet presAssocID="{06998BD2-02FE-4BF2-A40F-7E4E38E2325A}" presName="accent_2" presStyleCnt="0"/>
      <dgm:spPr/>
    </dgm:pt>
    <dgm:pt modelId="{69B586F9-2917-4613-93F9-10285481B9EA}" type="pres">
      <dgm:prSet presAssocID="{06998BD2-02FE-4BF2-A40F-7E4E38E2325A}" presName="accentRepeatNode" presStyleLbl="solidFgAcc1" presStyleIdx="1" presStyleCnt="5"/>
      <dgm:spPr/>
    </dgm:pt>
    <dgm:pt modelId="{B13D630D-7577-4C4D-8B29-5FB42AF91D5F}" type="pres">
      <dgm:prSet presAssocID="{D08F9495-76E6-468E-B05F-2A91A88293B0}" presName="text_3" presStyleLbl="node1" presStyleIdx="2" presStyleCnt="5">
        <dgm:presLayoutVars>
          <dgm:bulletEnabled val="1"/>
        </dgm:presLayoutVars>
      </dgm:prSet>
      <dgm:spPr/>
      <dgm:t>
        <a:bodyPr/>
        <a:lstStyle/>
        <a:p>
          <a:endParaRPr lang="en-US"/>
        </a:p>
      </dgm:t>
    </dgm:pt>
    <dgm:pt modelId="{8A39E369-9E69-477C-B24C-1B91F7AE19E1}" type="pres">
      <dgm:prSet presAssocID="{D08F9495-76E6-468E-B05F-2A91A88293B0}" presName="accent_3" presStyleCnt="0"/>
      <dgm:spPr/>
    </dgm:pt>
    <dgm:pt modelId="{E2B03ACF-5D2A-4AE2-BEF3-9A6EE827823E}" type="pres">
      <dgm:prSet presAssocID="{D08F9495-76E6-468E-B05F-2A91A88293B0}" presName="accentRepeatNode" presStyleLbl="solidFgAcc1" presStyleIdx="2" presStyleCnt="5"/>
      <dgm:spPr/>
    </dgm:pt>
    <dgm:pt modelId="{73A217E7-6BA1-4EDE-A678-B062E9058BA6}" type="pres">
      <dgm:prSet presAssocID="{68F92A30-963F-4E2A-903C-B52D96B774BD}" presName="text_4" presStyleLbl="node1" presStyleIdx="3" presStyleCnt="5">
        <dgm:presLayoutVars>
          <dgm:bulletEnabled val="1"/>
        </dgm:presLayoutVars>
      </dgm:prSet>
      <dgm:spPr/>
      <dgm:t>
        <a:bodyPr/>
        <a:lstStyle/>
        <a:p>
          <a:endParaRPr lang="en-US"/>
        </a:p>
      </dgm:t>
    </dgm:pt>
    <dgm:pt modelId="{D70E2918-A39A-4214-BAA4-EC094F11D162}" type="pres">
      <dgm:prSet presAssocID="{68F92A30-963F-4E2A-903C-B52D96B774BD}" presName="accent_4" presStyleCnt="0"/>
      <dgm:spPr/>
    </dgm:pt>
    <dgm:pt modelId="{8D5DF365-714F-49BD-8B0F-5A62A657BA7E}" type="pres">
      <dgm:prSet presAssocID="{68F92A30-963F-4E2A-903C-B52D96B774BD}" presName="accentRepeatNode" presStyleLbl="solidFgAcc1" presStyleIdx="3" presStyleCnt="5"/>
      <dgm:spPr/>
    </dgm:pt>
    <dgm:pt modelId="{47399630-6654-4BC0-B8D2-B602EA6904DC}" type="pres">
      <dgm:prSet presAssocID="{5D88220B-6582-42C1-9A71-500F7C8D66B8}" presName="text_5" presStyleLbl="node1" presStyleIdx="4" presStyleCnt="5">
        <dgm:presLayoutVars>
          <dgm:bulletEnabled val="1"/>
        </dgm:presLayoutVars>
      </dgm:prSet>
      <dgm:spPr/>
      <dgm:t>
        <a:bodyPr/>
        <a:lstStyle/>
        <a:p>
          <a:endParaRPr lang="en-US"/>
        </a:p>
      </dgm:t>
    </dgm:pt>
    <dgm:pt modelId="{DFAFB3B0-4994-45F1-8419-D0273A67943C}" type="pres">
      <dgm:prSet presAssocID="{5D88220B-6582-42C1-9A71-500F7C8D66B8}" presName="accent_5" presStyleCnt="0"/>
      <dgm:spPr/>
    </dgm:pt>
    <dgm:pt modelId="{2271EA72-CDD0-4CF0-9284-DFDF4850D23E}" type="pres">
      <dgm:prSet presAssocID="{5D88220B-6582-42C1-9A71-500F7C8D66B8}" presName="accentRepeatNode" presStyleLbl="solidFgAcc1" presStyleIdx="4" presStyleCnt="5"/>
      <dgm:spPr/>
    </dgm:pt>
  </dgm:ptLst>
  <dgm:cxnLst>
    <dgm:cxn modelId="{F0E059DD-0365-4372-BAC8-C70703C62A62}" type="presOf" srcId="{06998BD2-02FE-4BF2-A40F-7E4E38E2325A}" destId="{35103525-C7F5-4E58-A5B9-DCD5203245F4}" srcOrd="0" destOrd="0" presId="urn:microsoft.com/office/officeart/2008/layout/VerticalCurvedList"/>
    <dgm:cxn modelId="{D6D23600-D1E6-4464-A7B3-545BDBA51697}" type="presOf" srcId="{ED2A91A4-CC87-4D97-AD25-B3A242581E54}" destId="{61CA978D-F545-4921-AF8A-1ABE895C197C}" srcOrd="0" destOrd="0" presId="urn:microsoft.com/office/officeart/2008/layout/VerticalCurvedList"/>
    <dgm:cxn modelId="{E800A68B-BC0B-4C9F-B501-53843BFBE975}" srcId="{ED2A91A4-CC87-4D97-AD25-B3A242581E54}" destId="{D08F9495-76E6-468E-B05F-2A91A88293B0}" srcOrd="2" destOrd="0" parTransId="{506E0173-AF3F-4FAE-A102-941E65C5EBAB}" sibTransId="{7439486A-5291-4120-86B3-8E920C377718}"/>
    <dgm:cxn modelId="{4762A201-7C3C-4D9C-B695-25BC9032ABBA}" srcId="{ED2A91A4-CC87-4D97-AD25-B3A242581E54}" destId="{68F92A30-963F-4E2A-903C-B52D96B774BD}" srcOrd="3" destOrd="0" parTransId="{C04FCCE1-1DEA-4873-840C-DA77E2AB9039}" sibTransId="{C1910B1C-403C-4708-9FCC-904CBC2BF63A}"/>
    <dgm:cxn modelId="{81789911-E50D-4DA3-A48E-E3017DBCA4B7}" srcId="{ED2A91A4-CC87-4D97-AD25-B3A242581E54}" destId="{5D88220B-6582-42C1-9A71-500F7C8D66B8}" srcOrd="4" destOrd="0" parTransId="{28481EE1-3EFB-4C15-A583-864DE63A0ACE}" sibTransId="{11A38F08-9B37-4E5C-A3B3-BA47DA742921}"/>
    <dgm:cxn modelId="{7E212B00-35A5-457F-AFFF-E2BBD16F200F}" srcId="{ED2A91A4-CC87-4D97-AD25-B3A242581E54}" destId="{06998BD2-02FE-4BF2-A40F-7E4E38E2325A}" srcOrd="1" destOrd="0" parTransId="{2A464624-E051-4463-984D-9F274BC904DC}" sibTransId="{6D6122E1-91CB-4060-9572-C9E89B353116}"/>
    <dgm:cxn modelId="{0A314864-100E-40EB-84A4-C9168B96E178}" type="presOf" srcId="{4446B2B0-BA82-41C8-91CF-B6C86227425E}" destId="{63E47B9E-AC15-4A53-BF04-7975DE8E826F}" srcOrd="0" destOrd="0" presId="urn:microsoft.com/office/officeart/2008/layout/VerticalCurvedList"/>
    <dgm:cxn modelId="{29E08574-8F52-4205-AC37-153853A27B54}" type="presOf" srcId="{D08F9495-76E6-468E-B05F-2A91A88293B0}" destId="{B13D630D-7577-4C4D-8B29-5FB42AF91D5F}" srcOrd="0" destOrd="0" presId="urn:microsoft.com/office/officeart/2008/layout/VerticalCurvedList"/>
    <dgm:cxn modelId="{C866C54C-4290-4B26-B2A1-69D77C874FA3}" type="presOf" srcId="{5D88220B-6582-42C1-9A71-500F7C8D66B8}" destId="{47399630-6654-4BC0-B8D2-B602EA6904DC}" srcOrd="0" destOrd="0" presId="urn:microsoft.com/office/officeart/2008/layout/VerticalCurvedList"/>
    <dgm:cxn modelId="{DFAF504F-4F84-43E3-9B87-EDEF652B6649}" type="presOf" srcId="{5282783A-C1F2-4B13-BB96-FEF7B11860F2}" destId="{8FE9AF58-E4E6-4159-B7BC-50242DD0A8AD}" srcOrd="0" destOrd="0" presId="urn:microsoft.com/office/officeart/2008/layout/VerticalCurvedList"/>
    <dgm:cxn modelId="{ACD8929C-77D5-4B2E-8807-AF62F8742479}" srcId="{ED2A91A4-CC87-4D97-AD25-B3A242581E54}" destId="{4446B2B0-BA82-41C8-91CF-B6C86227425E}" srcOrd="0" destOrd="0" parTransId="{1ED1713D-E802-4689-823C-D841269B0775}" sibTransId="{5282783A-C1F2-4B13-BB96-FEF7B11860F2}"/>
    <dgm:cxn modelId="{F255450C-98C3-456F-9293-54B69F673DD9}" type="presOf" srcId="{68F92A30-963F-4E2A-903C-B52D96B774BD}" destId="{73A217E7-6BA1-4EDE-A678-B062E9058BA6}" srcOrd="0" destOrd="0" presId="urn:microsoft.com/office/officeart/2008/layout/VerticalCurvedList"/>
    <dgm:cxn modelId="{E1F6867B-3FD7-44CA-88D6-8478C0D7A40E}" type="presParOf" srcId="{61CA978D-F545-4921-AF8A-1ABE895C197C}" destId="{C7C292E4-0DF4-49BA-A40F-A228D5FA0B3D}" srcOrd="0" destOrd="0" presId="urn:microsoft.com/office/officeart/2008/layout/VerticalCurvedList"/>
    <dgm:cxn modelId="{FCC7F5F1-3535-4401-9EF5-F12758BFF13F}" type="presParOf" srcId="{C7C292E4-0DF4-49BA-A40F-A228D5FA0B3D}" destId="{808140E4-0ECF-45AD-9615-C0016E13DD15}" srcOrd="0" destOrd="0" presId="urn:microsoft.com/office/officeart/2008/layout/VerticalCurvedList"/>
    <dgm:cxn modelId="{7F5AF805-A6E0-48FA-8C2F-33EFEDE1CC73}" type="presParOf" srcId="{808140E4-0ECF-45AD-9615-C0016E13DD15}" destId="{8D745F37-7560-44BB-B93D-A0EEB2650310}" srcOrd="0" destOrd="0" presId="urn:microsoft.com/office/officeart/2008/layout/VerticalCurvedList"/>
    <dgm:cxn modelId="{E7BF4260-FE62-4155-9DBD-79C545F068DA}" type="presParOf" srcId="{808140E4-0ECF-45AD-9615-C0016E13DD15}" destId="{8FE9AF58-E4E6-4159-B7BC-50242DD0A8AD}" srcOrd="1" destOrd="0" presId="urn:microsoft.com/office/officeart/2008/layout/VerticalCurvedList"/>
    <dgm:cxn modelId="{EAF253F7-11B8-4D62-BC94-950FAE7C70D9}" type="presParOf" srcId="{808140E4-0ECF-45AD-9615-C0016E13DD15}" destId="{9CC1A18A-641B-4404-ACF2-B034DF40797B}" srcOrd="2" destOrd="0" presId="urn:microsoft.com/office/officeart/2008/layout/VerticalCurvedList"/>
    <dgm:cxn modelId="{B740B067-F08E-4AE9-97F1-9002641FDD0D}" type="presParOf" srcId="{808140E4-0ECF-45AD-9615-C0016E13DD15}" destId="{9DD3B048-FC39-443A-8E99-EA395EB9B5B8}" srcOrd="3" destOrd="0" presId="urn:microsoft.com/office/officeart/2008/layout/VerticalCurvedList"/>
    <dgm:cxn modelId="{4208E1FB-D05C-48A0-85BD-6C42E5031922}" type="presParOf" srcId="{C7C292E4-0DF4-49BA-A40F-A228D5FA0B3D}" destId="{63E47B9E-AC15-4A53-BF04-7975DE8E826F}" srcOrd="1" destOrd="0" presId="urn:microsoft.com/office/officeart/2008/layout/VerticalCurvedList"/>
    <dgm:cxn modelId="{EF99AF86-11A9-4567-BE9F-BCAF3A5CF468}" type="presParOf" srcId="{C7C292E4-0DF4-49BA-A40F-A228D5FA0B3D}" destId="{D867F9C5-D266-4E2E-91E9-0093E7486F1B}" srcOrd="2" destOrd="0" presId="urn:microsoft.com/office/officeart/2008/layout/VerticalCurvedList"/>
    <dgm:cxn modelId="{4269E671-92BF-43BA-B434-779C81EDD359}" type="presParOf" srcId="{D867F9C5-D266-4E2E-91E9-0093E7486F1B}" destId="{EFAB957D-A9ED-4B5C-8AFB-FE62D78CEC17}" srcOrd="0" destOrd="0" presId="urn:microsoft.com/office/officeart/2008/layout/VerticalCurvedList"/>
    <dgm:cxn modelId="{75835925-4F26-49FD-A9AE-F8C1E414A547}" type="presParOf" srcId="{C7C292E4-0DF4-49BA-A40F-A228D5FA0B3D}" destId="{35103525-C7F5-4E58-A5B9-DCD5203245F4}" srcOrd="3" destOrd="0" presId="urn:microsoft.com/office/officeart/2008/layout/VerticalCurvedList"/>
    <dgm:cxn modelId="{C409B8BE-3CAE-4F87-8394-AF1CDFAF500A}" type="presParOf" srcId="{C7C292E4-0DF4-49BA-A40F-A228D5FA0B3D}" destId="{AB41EE63-642B-488F-8D5F-CAC25509254F}" srcOrd="4" destOrd="0" presId="urn:microsoft.com/office/officeart/2008/layout/VerticalCurvedList"/>
    <dgm:cxn modelId="{83A308BE-6DBC-4788-A4C2-DC32D5908E94}" type="presParOf" srcId="{AB41EE63-642B-488F-8D5F-CAC25509254F}" destId="{69B586F9-2917-4613-93F9-10285481B9EA}" srcOrd="0" destOrd="0" presId="urn:microsoft.com/office/officeart/2008/layout/VerticalCurvedList"/>
    <dgm:cxn modelId="{2D42F14C-DEFC-41E7-9DA9-793E5CE02FD6}" type="presParOf" srcId="{C7C292E4-0DF4-49BA-A40F-A228D5FA0B3D}" destId="{B13D630D-7577-4C4D-8B29-5FB42AF91D5F}" srcOrd="5" destOrd="0" presId="urn:microsoft.com/office/officeart/2008/layout/VerticalCurvedList"/>
    <dgm:cxn modelId="{A67B5938-1545-4894-BD24-1D1060808789}" type="presParOf" srcId="{C7C292E4-0DF4-49BA-A40F-A228D5FA0B3D}" destId="{8A39E369-9E69-477C-B24C-1B91F7AE19E1}" srcOrd="6" destOrd="0" presId="urn:microsoft.com/office/officeart/2008/layout/VerticalCurvedList"/>
    <dgm:cxn modelId="{BFE76C68-2249-45B6-A93C-AD109EDAF611}" type="presParOf" srcId="{8A39E369-9E69-477C-B24C-1B91F7AE19E1}" destId="{E2B03ACF-5D2A-4AE2-BEF3-9A6EE827823E}" srcOrd="0" destOrd="0" presId="urn:microsoft.com/office/officeart/2008/layout/VerticalCurvedList"/>
    <dgm:cxn modelId="{AFDC1595-9FD1-4662-93EA-ABD2A5661556}" type="presParOf" srcId="{C7C292E4-0DF4-49BA-A40F-A228D5FA0B3D}" destId="{73A217E7-6BA1-4EDE-A678-B062E9058BA6}" srcOrd="7" destOrd="0" presId="urn:microsoft.com/office/officeart/2008/layout/VerticalCurvedList"/>
    <dgm:cxn modelId="{C33DF571-B79B-4A90-A9DC-ED50665CD96D}" type="presParOf" srcId="{C7C292E4-0DF4-49BA-A40F-A228D5FA0B3D}" destId="{D70E2918-A39A-4214-BAA4-EC094F11D162}" srcOrd="8" destOrd="0" presId="urn:microsoft.com/office/officeart/2008/layout/VerticalCurvedList"/>
    <dgm:cxn modelId="{DDE2B464-5EE7-44A7-AC2A-26B6F547F094}" type="presParOf" srcId="{D70E2918-A39A-4214-BAA4-EC094F11D162}" destId="{8D5DF365-714F-49BD-8B0F-5A62A657BA7E}" srcOrd="0" destOrd="0" presId="urn:microsoft.com/office/officeart/2008/layout/VerticalCurvedList"/>
    <dgm:cxn modelId="{676FBE91-F682-40DC-BAF3-B8CBB904A01F}" type="presParOf" srcId="{C7C292E4-0DF4-49BA-A40F-A228D5FA0B3D}" destId="{47399630-6654-4BC0-B8D2-B602EA6904DC}" srcOrd="9" destOrd="0" presId="urn:microsoft.com/office/officeart/2008/layout/VerticalCurvedList"/>
    <dgm:cxn modelId="{D5DC2475-C35B-4E60-8C7B-B9F270A02361}" type="presParOf" srcId="{C7C292E4-0DF4-49BA-A40F-A228D5FA0B3D}" destId="{DFAFB3B0-4994-45F1-8419-D0273A67943C}" srcOrd="10" destOrd="0" presId="urn:microsoft.com/office/officeart/2008/layout/VerticalCurvedList"/>
    <dgm:cxn modelId="{7FDBF601-2A5C-4968-B867-E086F6632FAD}" type="presParOf" srcId="{DFAFB3B0-4994-45F1-8419-D0273A67943C}" destId="{2271EA72-CDD0-4CF0-9284-DFDF4850D23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9AF58-E4E6-4159-B7BC-50242DD0A8AD}">
      <dsp:nvSpPr>
        <dsp:cNvPr id="0" name=""/>
        <dsp:cNvSpPr/>
      </dsp:nvSpPr>
      <dsp:spPr>
        <a:xfrm>
          <a:off x="-4838407" y="-741513"/>
          <a:ext cx="5762755" cy="5762755"/>
        </a:xfrm>
        <a:prstGeom prst="blockArc">
          <a:avLst>
            <a:gd name="adj1" fmla="val 18900000"/>
            <a:gd name="adj2" fmla="val 2700000"/>
            <a:gd name="adj3" fmla="val 375"/>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3E47B9E-AC15-4A53-BF04-7975DE8E826F}">
      <dsp:nvSpPr>
        <dsp:cNvPr id="0" name=""/>
        <dsp:cNvSpPr/>
      </dsp:nvSpPr>
      <dsp:spPr>
        <a:xfrm>
          <a:off x="404472" y="267397"/>
          <a:ext cx="5538454" cy="535137"/>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4765" tIns="73660" rIns="73660" bIns="73660" numCol="1" spcCol="1270" anchor="ctr" anchorCtr="0">
          <a:noAutofit/>
        </a:bodyPr>
        <a:lstStyle/>
        <a:p>
          <a:pPr lvl="0" algn="l" defTabSz="1289050">
            <a:lnSpc>
              <a:spcPct val="90000"/>
            </a:lnSpc>
            <a:spcBef>
              <a:spcPct val="0"/>
            </a:spcBef>
            <a:spcAft>
              <a:spcPct val="35000"/>
            </a:spcAft>
          </a:pPr>
          <a:r>
            <a:rPr lang="en-US" sz="2900" kern="1200" dirty="0"/>
            <a:t>Start with your values</a:t>
          </a:r>
        </a:p>
      </dsp:txBody>
      <dsp:txXfrm>
        <a:off x="404472" y="267397"/>
        <a:ext cx="5538454" cy="535137"/>
      </dsp:txXfrm>
    </dsp:sp>
    <dsp:sp modelId="{EFAB957D-A9ED-4B5C-8AFB-FE62D78CEC17}">
      <dsp:nvSpPr>
        <dsp:cNvPr id="0" name=""/>
        <dsp:cNvSpPr/>
      </dsp:nvSpPr>
      <dsp:spPr>
        <a:xfrm>
          <a:off x="70012" y="200505"/>
          <a:ext cx="668921" cy="66892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103525-C7F5-4E58-A5B9-DCD5203245F4}">
      <dsp:nvSpPr>
        <dsp:cNvPr id="0" name=""/>
        <dsp:cNvSpPr/>
      </dsp:nvSpPr>
      <dsp:spPr>
        <a:xfrm>
          <a:off x="787936" y="1069846"/>
          <a:ext cx="5154990" cy="535137"/>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4765" tIns="73660" rIns="73660" bIns="73660" numCol="1" spcCol="1270" anchor="ctr" anchorCtr="0">
          <a:noAutofit/>
        </a:bodyPr>
        <a:lstStyle/>
        <a:p>
          <a:pPr lvl="0" algn="l" defTabSz="1289050">
            <a:lnSpc>
              <a:spcPct val="90000"/>
            </a:lnSpc>
            <a:spcBef>
              <a:spcPct val="0"/>
            </a:spcBef>
            <a:spcAft>
              <a:spcPct val="35000"/>
            </a:spcAft>
          </a:pPr>
          <a:r>
            <a:rPr lang="en-US" sz="2900" kern="1200" dirty="0"/>
            <a:t>Context</a:t>
          </a:r>
        </a:p>
      </dsp:txBody>
      <dsp:txXfrm>
        <a:off x="787936" y="1069846"/>
        <a:ext cx="5154990" cy="535137"/>
      </dsp:txXfrm>
    </dsp:sp>
    <dsp:sp modelId="{69B586F9-2917-4613-93F9-10285481B9EA}">
      <dsp:nvSpPr>
        <dsp:cNvPr id="0" name=""/>
        <dsp:cNvSpPr/>
      </dsp:nvSpPr>
      <dsp:spPr>
        <a:xfrm>
          <a:off x="453475" y="1002954"/>
          <a:ext cx="668921" cy="66892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3D630D-7577-4C4D-8B29-5FB42AF91D5F}">
      <dsp:nvSpPr>
        <dsp:cNvPr id="0" name=""/>
        <dsp:cNvSpPr/>
      </dsp:nvSpPr>
      <dsp:spPr>
        <a:xfrm>
          <a:off x="905629" y="1872295"/>
          <a:ext cx="5037298" cy="535137"/>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4765" tIns="73660" rIns="73660" bIns="73660" numCol="1" spcCol="1270" anchor="ctr" anchorCtr="0">
          <a:noAutofit/>
        </a:bodyPr>
        <a:lstStyle/>
        <a:p>
          <a:pPr lvl="0" algn="l" defTabSz="1289050">
            <a:lnSpc>
              <a:spcPct val="90000"/>
            </a:lnSpc>
            <a:spcBef>
              <a:spcPct val="0"/>
            </a:spcBef>
            <a:spcAft>
              <a:spcPct val="35000"/>
            </a:spcAft>
          </a:pPr>
          <a:r>
            <a:rPr lang="en-US" sz="2900" kern="1200" dirty="0"/>
            <a:t>Options</a:t>
          </a:r>
        </a:p>
      </dsp:txBody>
      <dsp:txXfrm>
        <a:off x="905629" y="1872295"/>
        <a:ext cx="5037298" cy="535137"/>
      </dsp:txXfrm>
    </dsp:sp>
    <dsp:sp modelId="{E2B03ACF-5D2A-4AE2-BEF3-9A6EE827823E}">
      <dsp:nvSpPr>
        <dsp:cNvPr id="0" name=""/>
        <dsp:cNvSpPr/>
      </dsp:nvSpPr>
      <dsp:spPr>
        <a:xfrm>
          <a:off x="571168" y="1805403"/>
          <a:ext cx="668921" cy="66892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A217E7-6BA1-4EDE-A678-B062E9058BA6}">
      <dsp:nvSpPr>
        <dsp:cNvPr id="0" name=""/>
        <dsp:cNvSpPr/>
      </dsp:nvSpPr>
      <dsp:spPr>
        <a:xfrm>
          <a:off x="787936" y="2674745"/>
          <a:ext cx="5154990" cy="535137"/>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4765" tIns="73660" rIns="73660" bIns="73660" numCol="1" spcCol="1270" anchor="ctr" anchorCtr="0">
          <a:noAutofit/>
        </a:bodyPr>
        <a:lstStyle/>
        <a:p>
          <a:pPr lvl="0" algn="l" defTabSz="1289050">
            <a:lnSpc>
              <a:spcPct val="90000"/>
            </a:lnSpc>
            <a:spcBef>
              <a:spcPct val="0"/>
            </a:spcBef>
            <a:spcAft>
              <a:spcPct val="35000"/>
            </a:spcAft>
          </a:pPr>
          <a:r>
            <a:rPr lang="en-US" sz="2900" kern="1200" dirty="0"/>
            <a:t>Probe</a:t>
          </a:r>
        </a:p>
      </dsp:txBody>
      <dsp:txXfrm>
        <a:off x="787936" y="2674745"/>
        <a:ext cx="5154990" cy="535137"/>
      </dsp:txXfrm>
    </dsp:sp>
    <dsp:sp modelId="{8D5DF365-714F-49BD-8B0F-5A62A657BA7E}">
      <dsp:nvSpPr>
        <dsp:cNvPr id="0" name=""/>
        <dsp:cNvSpPr/>
      </dsp:nvSpPr>
      <dsp:spPr>
        <a:xfrm>
          <a:off x="453475" y="2607852"/>
          <a:ext cx="668921" cy="66892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399630-6654-4BC0-B8D2-B602EA6904DC}">
      <dsp:nvSpPr>
        <dsp:cNvPr id="0" name=""/>
        <dsp:cNvSpPr/>
      </dsp:nvSpPr>
      <dsp:spPr>
        <a:xfrm>
          <a:off x="404472" y="3477194"/>
          <a:ext cx="5538454" cy="535137"/>
        </a:xfrm>
        <a:prstGeom prst="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4765" tIns="73660" rIns="73660" bIns="73660" numCol="1" spcCol="1270" anchor="ctr" anchorCtr="0">
          <a:noAutofit/>
        </a:bodyPr>
        <a:lstStyle/>
        <a:p>
          <a:pPr lvl="0" algn="l" defTabSz="1289050">
            <a:lnSpc>
              <a:spcPct val="90000"/>
            </a:lnSpc>
            <a:spcBef>
              <a:spcPct val="0"/>
            </a:spcBef>
            <a:spcAft>
              <a:spcPct val="35000"/>
            </a:spcAft>
          </a:pPr>
          <a:r>
            <a:rPr lang="en-US" sz="2900" kern="1200" dirty="0"/>
            <a:t>Evaluate</a:t>
          </a:r>
        </a:p>
      </dsp:txBody>
      <dsp:txXfrm>
        <a:off x="404472" y="3477194"/>
        <a:ext cx="5538454" cy="535137"/>
      </dsp:txXfrm>
    </dsp:sp>
    <dsp:sp modelId="{2271EA72-CDD0-4CF0-9284-DFDF4850D23E}">
      <dsp:nvSpPr>
        <dsp:cNvPr id="0" name=""/>
        <dsp:cNvSpPr/>
      </dsp:nvSpPr>
      <dsp:spPr>
        <a:xfrm>
          <a:off x="70012" y="3410302"/>
          <a:ext cx="668921" cy="668921"/>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6" y="1"/>
            <a:ext cx="2945659" cy="496332"/>
          </a:xfrm>
          <a:prstGeom prst="rect">
            <a:avLst/>
          </a:prstGeom>
        </p:spPr>
        <p:txBody>
          <a:bodyPr vert="horz" lIns="91440" tIns="45720" rIns="91440" bIns="45720" rtlCol="0"/>
          <a:lstStyle>
            <a:lvl1pPr algn="r">
              <a:defRPr sz="1200"/>
            </a:lvl1pPr>
          </a:lstStyle>
          <a:p>
            <a:fld id="{58295247-1338-49C6-97EA-D647818A8FA7}" type="datetimeFigureOut">
              <a:rPr lang="en-GB" smtClean="0"/>
              <a:pPr/>
              <a:t>31/10/2019</a:t>
            </a:fld>
            <a:endParaRPr lang="en-GB"/>
          </a:p>
        </p:txBody>
      </p:sp>
      <p:sp>
        <p:nvSpPr>
          <p:cNvPr id="4" name="Footer Placeholder 3"/>
          <p:cNvSpPr>
            <a:spLocks noGrp="1"/>
          </p:cNvSpPr>
          <p:nvPr>
            <p:ph type="ftr" sz="quarter" idx="2"/>
          </p:nvPr>
        </p:nvSpPr>
        <p:spPr>
          <a:xfrm>
            <a:off x="3" y="9428585"/>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6" y="9428585"/>
            <a:ext cx="2945659" cy="496332"/>
          </a:xfrm>
          <a:prstGeom prst="rect">
            <a:avLst/>
          </a:prstGeom>
        </p:spPr>
        <p:txBody>
          <a:bodyPr vert="horz" lIns="91440" tIns="45720" rIns="91440" bIns="45720" rtlCol="0" anchor="b"/>
          <a:lstStyle>
            <a:lvl1pPr algn="r">
              <a:defRPr sz="1200"/>
            </a:lvl1pPr>
          </a:lstStyle>
          <a:p>
            <a:fld id="{28E0B759-608A-4F96-A694-C24405E871AC}" type="slidenum">
              <a:rPr lang="en-GB" smtClean="0"/>
              <a:pPr/>
              <a:t>‹#›</a:t>
            </a:fld>
            <a:endParaRPr lang="en-GB"/>
          </a:p>
        </p:txBody>
      </p:sp>
    </p:spTree>
    <p:extLst>
      <p:ext uri="{BB962C8B-B14F-4D97-AF65-F5344CB8AC3E}">
        <p14:creationId xmlns:p14="http://schemas.microsoft.com/office/powerpoint/2010/main" val="42185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2945659" cy="496332"/>
          </a:xfrm>
          <a:prstGeom prst="rect">
            <a:avLst/>
          </a:prstGeom>
        </p:spPr>
        <p:txBody>
          <a:bodyPr vert="horz" lIns="91440" tIns="45720" rIns="91440" bIns="45720" rtlCol="0"/>
          <a:lstStyle>
            <a:lvl1pPr algn="l">
              <a:defRPr sz="1200"/>
            </a:lvl1pPr>
          </a:lstStyle>
          <a:p>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3" y="9428585"/>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6" y="9428585"/>
            <a:ext cx="2945659" cy="496332"/>
          </a:xfrm>
          <a:prstGeom prst="rect">
            <a:avLst/>
          </a:prstGeom>
        </p:spPr>
        <p:txBody>
          <a:bodyPr vert="horz" lIns="91440" tIns="45720" rIns="91440" bIns="45720" rtlCol="0" anchor="b"/>
          <a:lstStyle>
            <a:lvl1pPr algn="r">
              <a:defRPr sz="1200"/>
            </a:lvl1pPr>
          </a:lstStyle>
          <a:p>
            <a:fld id="{8EB891F9-5D07-4C8E-B635-D055C5B47C5E}" type="slidenum">
              <a:rPr lang="en-GB" smtClean="0"/>
              <a:pPr/>
              <a:t>‹#›</a:t>
            </a:fld>
            <a:endParaRPr lang="en-GB"/>
          </a:p>
        </p:txBody>
      </p:sp>
    </p:spTree>
    <p:extLst>
      <p:ext uri="{BB962C8B-B14F-4D97-AF65-F5344CB8AC3E}">
        <p14:creationId xmlns:p14="http://schemas.microsoft.com/office/powerpoint/2010/main" val="2506480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ihr.ac.uk/blogs/chasing-the-impact-unicorn-myths-and-methods-in-demonstrating-research-benefit/7479"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39B08D-BAE7-44FF-9AC3-F7EC8CEE4AA6}" type="slidenum">
              <a:rPr lang="en-GB">
                <a:solidFill>
                  <a:prstClr val="black"/>
                </a:solidFill>
              </a:rPr>
              <a:pPr/>
              <a:t>1</a:t>
            </a:fld>
            <a:endParaRPr lang="en-GB">
              <a:solidFill>
                <a:prstClr val="black"/>
              </a:solidFill>
            </a:endParaRPr>
          </a:p>
        </p:txBody>
      </p:sp>
      <p:sp>
        <p:nvSpPr>
          <p:cNvPr id="169986" name="Rectangle 2"/>
          <p:cNvSpPr>
            <a:spLocks noGrp="1" noRot="1" noChangeAspect="1" noChangeArrowheads="1" noTextEdit="1"/>
          </p:cNvSpPr>
          <p:nvPr>
            <p:ph type="sldImg"/>
          </p:nvPr>
        </p:nvSpPr>
        <p:spPr>
          <a:xfrm>
            <a:off x="903288" y="746125"/>
            <a:ext cx="4992687" cy="3744913"/>
          </a:xfrm>
          <a:ln/>
        </p:spPr>
      </p:sp>
      <p:sp>
        <p:nvSpPr>
          <p:cNvPr id="169987" name="Rectangle 3"/>
          <p:cNvSpPr>
            <a:spLocks noGrp="1" noChangeArrowheads="1"/>
          </p:cNvSpPr>
          <p:nvPr>
            <p:ph type="body" idx="1"/>
          </p:nvPr>
        </p:nvSpPr>
        <p:spPr>
          <a:xfrm>
            <a:off x="680254" y="4700094"/>
            <a:ext cx="5437168" cy="5139693"/>
          </a:xfrm>
        </p:spPr>
        <p:txBody>
          <a:bodyPr/>
          <a:lstStyle/>
          <a:p>
            <a:pPr marL="0" indent="0">
              <a:buFontTx/>
              <a:buNone/>
            </a:pPr>
            <a:endParaRPr lang="en-GB" sz="1200" kern="1200" dirty="0" smtClean="0">
              <a:solidFill>
                <a:schemeClr val="tx1"/>
              </a:solidFill>
              <a:effectLst/>
              <a:latin typeface="+mn-lt"/>
              <a:ea typeface="+mn-ea"/>
              <a:cs typeface="+mn-cs"/>
            </a:endParaRPr>
          </a:p>
          <a:p>
            <a:pPr marL="171450" indent="-171450">
              <a:buFontTx/>
              <a:buChar char="-"/>
            </a:pPr>
            <a:r>
              <a:rPr lang="en-GB" sz="1200" kern="1200" dirty="0" smtClean="0">
                <a:solidFill>
                  <a:schemeClr val="tx1"/>
                </a:solidFill>
                <a:effectLst/>
                <a:latin typeface="+mn-lt"/>
                <a:ea typeface="+mn-ea"/>
                <a:cs typeface="+mn-cs"/>
              </a:rPr>
              <a:t>13.30 Simon Kerridge Director of Research Services at the University of Kent, EARMA board member and  former chair of the board of ARMA </a:t>
            </a:r>
          </a:p>
          <a:p>
            <a:pPr marL="171450" indent="-171450">
              <a:buFontTx/>
              <a:buChar char="-"/>
            </a:pPr>
            <a:r>
              <a:rPr lang="en-GB" sz="1200" kern="1200" dirty="0" smtClean="0">
                <a:solidFill>
                  <a:schemeClr val="tx1"/>
                </a:solidFill>
                <a:effectLst/>
                <a:latin typeface="+mn-lt"/>
                <a:ea typeface="+mn-ea"/>
                <a:cs typeface="+mn-cs"/>
              </a:rPr>
              <a:t>Maximising the societal impact of research: the use of impact indicators </a:t>
            </a:r>
          </a:p>
          <a:p>
            <a:pPr marL="171450" indent="-171450">
              <a:buFontTx/>
              <a:buChar char="-"/>
            </a:pPr>
            <a:r>
              <a:rPr lang="en-GB" sz="1200" kern="1200" dirty="0" smtClean="0">
                <a:solidFill>
                  <a:schemeClr val="tx1"/>
                </a:solidFill>
                <a:effectLst/>
                <a:latin typeface="+mn-lt"/>
                <a:ea typeface="+mn-ea"/>
                <a:cs typeface="+mn-cs"/>
              </a:rPr>
              <a:t>• Institutional impact strategy and responsible metrics </a:t>
            </a:r>
          </a:p>
          <a:p>
            <a:pPr marL="171450" indent="-171450">
              <a:buFontTx/>
              <a:buChar char="-"/>
            </a:pPr>
            <a:r>
              <a:rPr lang="en-GB" sz="1200" kern="1200" dirty="0" smtClean="0">
                <a:solidFill>
                  <a:schemeClr val="tx1"/>
                </a:solidFill>
                <a:effectLst/>
                <a:latin typeface="+mn-lt"/>
                <a:ea typeface="+mn-ea"/>
                <a:cs typeface="+mn-cs"/>
              </a:rPr>
              <a:t>• Snowball Metrics </a:t>
            </a:r>
          </a:p>
          <a:p>
            <a:pPr marL="171450" indent="-171450">
              <a:buFontTx/>
              <a:buChar char="-"/>
            </a:pPr>
            <a:r>
              <a:rPr lang="en-GB" sz="1200" kern="1200" dirty="0" smtClean="0">
                <a:solidFill>
                  <a:schemeClr val="tx1"/>
                </a:solidFill>
                <a:effectLst/>
                <a:latin typeface="+mn-lt"/>
                <a:ea typeface="+mn-ea"/>
                <a:cs typeface="+mn-cs"/>
              </a:rPr>
              <a:t>• Vertigo Ventures </a:t>
            </a:r>
          </a:p>
          <a:p>
            <a:pPr marL="0" indent="0">
              <a:buFontTx/>
              <a:buNone/>
            </a:pPr>
            <a:r>
              <a:rPr lang="en-GB" sz="1200" kern="1200" dirty="0" smtClean="0">
                <a:solidFill>
                  <a:schemeClr val="tx1"/>
                </a:solidFill>
                <a:effectLst/>
                <a:latin typeface="+mn-lt"/>
                <a:ea typeface="+mn-ea"/>
                <a:cs typeface="+mn-cs"/>
              </a:rPr>
              <a:t>45</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mins</a:t>
            </a:r>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799252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42E6A-B30A-4294-AF07-175712AD95BA}"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89673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ED934-612A-4BBA-9FBC-E04373D22FCB}"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19521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ED934-612A-4BBA-9FBC-E04373D22FCB}"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264309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hlinkClick r:id="rId3"/>
              </a:rPr>
              <a:t>https://www.nihr.ac.uk/blogs/chasing-the-impact-unicorn-myths-and-methods-in-demonstrating-research-benefit/7479</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ED934-612A-4BBA-9FBC-E04373D22FCB}"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21972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 back to your institutions and think – where are the connections,</a:t>
            </a:r>
          </a:p>
          <a:p>
            <a:r>
              <a:rPr lang="en-GB" dirty="0" smtClean="0"/>
              <a:t>Speak</a:t>
            </a:r>
            <a:r>
              <a:rPr lang="en-GB" baseline="0" dirty="0" smtClean="0"/>
              <a:t> with your impact officer and say what can WE do</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ED934-612A-4BBA-9FBC-E04373D22FCB}"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967224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B891F9-5D07-4C8E-B635-D055C5B47C5E}" type="slidenum">
              <a:rPr lang="en-GB" smtClean="0"/>
              <a:pPr/>
              <a:t>30</a:t>
            </a:fld>
            <a:endParaRPr lang="en-GB"/>
          </a:p>
        </p:txBody>
      </p:sp>
    </p:spTree>
    <p:extLst>
      <p:ext uri="{BB962C8B-B14F-4D97-AF65-F5344CB8AC3E}">
        <p14:creationId xmlns:p14="http://schemas.microsoft.com/office/powerpoint/2010/main" val="2676491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B891F9-5D07-4C8E-B635-D055C5B47C5E}" type="slidenum">
              <a:rPr lang="en-GB" smtClean="0"/>
              <a:pPr/>
              <a:t>31</a:t>
            </a:fld>
            <a:endParaRPr lang="en-GB"/>
          </a:p>
        </p:txBody>
      </p:sp>
    </p:spTree>
    <p:extLst>
      <p:ext uri="{BB962C8B-B14F-4D97-AF65-F5344CB8AC3E}">
        <p14:creationId xmlns:p14="http://schemas.microsoft.com/office/powerpoint/2010/main" val="2146580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What are responsible metrics &amp; why should we care?</a:t>
            </a:r>
          </a:p>
          <a:p>
            <a:r>
              <a:rPr lang="en-GB" sz="1200" kern="1200" dirty="0">
                <a:solidFill>
                  <a:schemeClr val="tx1"/>
                </a:solidFill>
                <a:effectLst/>
                <a:latin typeface="+mn-lt"/>
                <a:ea typeface="+mn-ea"/>
                <a:cs typeface="+mn-cs"/>
              </a:rPr>
              <a:t>How to roll out a responsible metrics policy</a:t>
            </a:r>
          </a:p>
          <a:p>
            <a:r>
              <a:rPr lang="en-GB" sz="1200" kern="1200" dirty="0">
                <a:solidFill>
                  <a:schemeClr val="tx1"/>
                </a:solidFill>
                <a:effectLst/>
                <a:latin typeface="+mn-lt"/>
                <a:ea typeface="+mn-ea"/>
                <a:cs typeface="+mn-cs"/>
              </a:rPr>
              <a:t>How to then DO metrics responsibly in line with that policy</a:t>
            </a:r>
          </a:p>
          <a:p>
            <a:r>
              <a:rPr lang="en-GB" sz="1200" kern="1200" dirty="0">
                <a:solidFill>
                  <a:schemeClr val="tx1"/>
                </a:solidFill>
                <a:effectLst/>
                <a:latin typeface="+mn-lt"/>
                <a:ea typeface="+mn-ea"/>
                <a:cs typeface="+mn-cs"/>
              </a:rPr>
              <a:t>Then to consider WHO is responsible for DOING these responsible metrics</a:t>
            </a:r>
          </a:p>
          <a:p>
            <a:r>
              <a:rPr lang="en-GB" sz="1200" kern="1200" dirty="0">
                <a:solidFill>
                  <a:schemeClr val="tx1"/>
                </a:solidFill>
                <a:effectLst/>
                <a:latin typeface="+mn-lt"/>
                <a:ea typeface="+mn-ea"/>
                <a:cs typeface="+mn-cs"/>
              </a:rPr>
              <a:t>And I’m going to end with a call for greater research evaluation literacy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91B2FF-0C56-4B46-8B45-DA6EB2C29CF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1602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the most persuasive argument for bottom-line-driven managers</a:t>
            </a:r>
          </a:p>
          <a:p>
            <a:r>
              <a:rPr lang="en-GB" dirty="0"/>
              <a:t>For doing metrics responsibly</a:t>
            </a:r>
          </a:p>
          <a:p>
            <a:r>
              <a:rPr lang="en-GB" dirty="0"/>
              <a:t>Is that responsible metrics are </a:t>
            </a:r>
            <a:r>
              <a:rPr lang="en-GB" baseline="0" dirty="0"/>
              <a:t>just sensible metrics – they lead to better decisions.</a:t>
            </a:r>
          </a:p>
          <a:p>
            <a:endParaRPr lang="en-GB" baseline="0" dirty="0"/>
          </a:p>
          <a:p>
            <a:r>
              <a:rPr lang="en-GB" dirty="0"/>
              <a:t>So, </a:t>
            </a:r>
          </a:p>
          <a:p>
            <a:r>
              <a:rPr lang="en-GB" dirty="0"/>
              <a:t>Comparing SSH with STEM on citation counts…</a:t>
            </a:r>
          </a:p>
          <a:p>
            <a:r>
              <a:rPr lang="en-GB" dirty="0"/>
              <a:t>Comparing early &amp; late-career academics on their h-index…</a:t>
            </a:r>
          </a:p>
          <a:p>
            <a:r>
              <a:rPr lang="en-GB" dirty="0"/>
              <a:t>Judging anyone by their </a:t>
            </a:r>
            <a:r>
              <a:rPr lang="en-GB" dirty="0" err="1"/>
              <a:t>ResearchGate</a:t>
            </a:r>
            <a:r>
              <a:rPr lang="en-GB" dirty="0"/>
              <a:t> score…</a:t>
            </a:r>
          </a:p>
          <a:p>
            <a:r>
              <a:rPr lang="en-GB" dirty="0"/>
              <a:t>…just isn’t going to lead to a sensible decision (i.e. who to recruit</a:t>
            </a:r>
            <a:r>
              <a:rPr lang="en-GB" baseline="0" dirty="0"/>
              <a:t> or fund)</a:t>
            </a:r>
            <a:r>
              <a:rPr lang="en-GB" dirty="0"/>
              <a:t> let alone a fair one.</a:t>
            </a:r>
          </a:p>
          <a:p>
            <a:endParaRPr lang="en-GB" dirty="0"/>
          </a:p>
          <a:p>
            <a:r>
              <a:rPr lang="en-GB" dirty="0"/>
              <a:t>And who sets out to make bad decisions?</a:t>
            </a:r>
          </a:p>
          <a:p>
            <a:endParaRPr lang="en-GB" baseline="0" dirty="0"/>
          </a:p>
        </p:txBody>
      </p:sp>
      <p:sp>
        <p:nvSpPr>
          <p:cNvPr id="4" name="Slide Number Placeholder 3"/>
          <p:cNvSpPr>
            <a:spLocks noGrp="1"/>
          </p:cNvSpPr>
          <p:nvPr>
            <p:ph type="sldNum" sz="quarter" idx="10"/>
          </p:nvPr>
        </p:nvSpPr>
        <p:spPr/>
        <p:txBody>
          <a:bodyPr/>
          <a:lstStyle/>
          <a:p>
            <a:fld id="{DC91B2FF-0C56-4B46-8B45-DA6EB2C29CF8}" type="slidenum">
              <a:rPr lang="en-GB" smtClean="0"/>
              <a:t>34</a:t>
            </a:fld>
            <a:endParaRPr lang="en-GB"/>
          </a:p>
        </p:txBody>
      </p:sp>
    </p:spTree>
    <p:extLst>
      <p:ext uri="{BB962C8B-B14F-4D97-AF65-F5344CB8AC3E}">
        <p14:creationId xmlns:p14="http://schemas.microsoft.com/office/powerpoint/2010/main" val="2743043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are these organisations actually implementing their responsible metrics policies?</a:t>
            </a:r>
          </a:p>
          <a:p>
            <a:endParaRPr lang="en-GB" dirty="0"/>
          </a:p>
        </p:txBody>
      </p:sp>
      <p:sp>
        <p:nvSpPr>
          <p:cNvPr id="4" name="Slide Number Placeholder 3"/>
          <p:cNvSpPr>
            <a:spLocks noGrp="1"/>
          </p:cNvSpPr>
          <p:nvPr>
            <p:ph type="sldNum" sz="quarter" idx="5"/>
          </p:nvPr>
        </p:nvSpPr>
        <p:spPr/>
        <p:txBody>
          <a:bodyPr/>
          <a:lstStyle/>
          <a:p>
            <a:fld id="{DC91B2FF-0C56-4B46-8B45-DA6EB2C29CF8}" type="slidenum">
              <a:rPr lang="en-GB" smtClean="0"/>
              <a:t>35</a:t>
            </a:fld>
            <a:endParaRPr lang="en-GB"/>
          </a:p>
        </p:txBody>
      </p:sp>
    </p:spTree>
    <p:extLst>
      <p:ext uri="{BB962C8B-B14F-4D97-AF65-F5344CB8AC3E}">
        <p14:creationId xmlns:p14="http://schemas.microsoft.com/office/powerpoint/2010/main" val="2545690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3288" y="747713"/>
            <a:ext cx="4991100" cy="3743325"/>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Simon (30 minutes): Background information about the Metric Tide, how it was conceived, what have been the discussions leading to proposing the Responsible use of Metrics (focused on pre-and during Metric Tide), if possible including SSH perspectives. What have been your experiences at Kent in handling Metrics, efforts to sign DORA and any other relevant activities.</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EB891F9-5D07-4C8E-B635-D055C5B47C5E}" type="slidenum">
              <a:rPr lang="en-GB" smtClean="0"/>
              <a:pPr/>
              <a:t>2</a:t>
            </a:fld>
            <a:endParaRPr lang="en-GB"/>
          </a:p>
        </p:txBody>
      </p:sp>
    </p:spTree>
    <p:extLst>
      <p:ext uri="{BB962C8B-B14F-4D97-AF65-F5344CB8AC3E}">
        <p14:creationId xmlns:p14="http://schemas.microsoft.com/office/powerpoint/2010/main" val="2577728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always been a tension between those seeking to get their house in order</a:t>
            </a:r>
          </a:p>
          <a:p>
            <a:r>
              <a:rPr lang="en-GB" b="1" dirty="0"/>
              <a:t>Before</a:t>
            </a:r>
            <a:r>
              <a:rPr lang="en-GB" dirty="0"/>
              <a:t> adopting a RM policy</a:t>
            </a:r>
          </a:p>
          <a:p>
            <a:r>
              <a:rPr lang="en-GB" dirty="0"/>
              <a:t>Just so they’re not seen as hypocritical</a:t>
            </a:r>
          </a:p>
          <a:p>
            <a:endParaRPr lang="en-GB" dirty="0"/>
          </a:p>
          <a:p>
            <a:r>
              <a:rPr lang="en-GB" dirty="0"/>
              <a:t>And those who adopt policies as a </a:t>
            </a:r>
            <a:r>
              <a:rPr lang="en-GB" b="1" dirty="0"/>
              <a:t>statement of intent</a:t>
            </a:r>
            <a:r>
              <a:rPr lang="en-GB" dirty="0"/>
              <a:t>.</a:t>
            </a:r>
          </a:p>
          <a:p>
            <a:endParaRPr lang="en-GB" dirty="0"/>
          </a:p>
          <a:p>
            <a:r>
              <a:rPr lang="en-GB" dirty="0"/>
              <a:t>Whatever your aspirations are, there is a general agreement that your policy is always going to be the beginning, not the end of your responsible metrics journey</a:t>
            </a:r>
          </a:p>
          <a:p>
            <a:pPr rtl="0" fontAlgn="ctr"/>
            <a:endParaRPr lang="en-GB" sz="1200" b="0" i="0" kern="1200" dirty="0">
              <a:solidFill>
                <a:schemeClr val="tx1"/>
              </a:solidFill>
              <a:effectLst/>
              <a:latin typeface="+mn-lt"/>
              <a:ea typeface="+mn-ea"/>
              <a:cs typeface="+mn-cs"/>
            </a:endParaRPr>
          </a:p>
          <a:p>
            <a:pPr rtl="0" fontAlgn="ctr"/>
            <a:r>
              <a:rPr lang="en-GB" sz="1200" b="0" i="0" kern="1200" dirty="0">
                <a:solidFill>
                  <a:schemeClr val="tx1"/>
                </a:solidFill>
                <a:effectLst/>
                <a:latin typeface="+mn-lt"/>
                <a:ea typeface="+mn-ea"/>
                <a:cs typeface="+mn-cs"/>
              </a:rPr>
              <a:t>You’ve probably heard the expression:</a:t>
            </a:r>
          </a:p>
          <a:p>
            <a:pPr rtl="0" fontAlgn="ctr"/>
            <a:r>
              <a:rPr lang="en-GB" sz="1200" b="0" i="0" kern="1200" dirty="0">
                <a:solidFill>
                  <a:schemeClr val="tx1"/>
                </a:solidFill>
                <a:effectLst/>
                <a:latin typeface="+mn-lt"/>
                <a:ea typeface="+mn-ea"/>
                <a:cs typeface="+mn-cs"/>
              </a:rPr>
              <a:t>“Culture eats strategy for breakfast”</a:t>
            </a:r>
          </a:p>
          <a:p>
            <a:pPr rtl="0" fontAlgn="ctr"/>
            <a:r>
              <a:rPr lang="en-GB" sz="1200" b="0" i="0" kern="1200" dirty="0">
                <a:solidFill>
                  <a:schemeClr val="tx1"/>
                </a:solidFill>
                <a:effectLst/>
                <a:latin typeface="+mn-lt"/>
                <a:ea typeface="+mn-ea"/>
                <a:cs typeface="+mn-cs"/>
              </a:rPr>
              <a:t>You can have the best RM </a:t>
            </a:r>
            <a:r>
              <a:rPr lang="en-GB" sz="1200" b="1" i="0" kern="1200" dirty="0">
                <a:solidFill>
                  <a:schemeClr val="tx1"/>
                </a:solidFill>
                <a:effectLst/>
                <a:latin typeface="+mn-lt"/>
                <a:ea typeface="+mn-ea"/>
                <a:cs typeface="+mn-cs"/>
              </a:rPr>
              <a:t>policy </a:t>
            </a:r>
            <a:r>
              <a:rPr lang="en-GB" sz="1200" b="0" i="0" kern="1200" dirty="0">
                <a:solidFill>
                  <a:schemeClr val="tx1"/>
                </a:solidFill>
                <a:effectLst/>
                <a:latin typeface="+mn-lt"/>
                <a:ea typeface="+mn-ea"/>
                <a:cs typeface="+mn-cs"/>
              </a:rPr>
              <a:t>in the world</a:t>
            </a:r>
          </a:p>
          <a:p>
            <a:pPr rtl="0" fontAlgn="ctr"/>
            <a:r>
              <a:rPr lang="en-GB" sz="1200" b="0" i="0" kern="1200" dirty="0">
                <a:solidFill>
                  <a:schemeClr val="tx1"/>
                </a:solidFill>
                <a:effectLst/>
                <a:latin typeface="+mn-lt"/>
                <a:ea typeface="+mn-ea"/>
                <a:cs typeface="+mn-cs"/>
              </a:rPr>
              <a:t>But if you have a </a:t>
            </a:r>
            <a:r>
              <a:rPr lang="en-GB" sz="1200" b="1" i="0" kern="1200" dirty="0">
                <a:solidFill>
                  <a:schemeClr val="tx1"/>
                </a:solidFill>
                <a:effectLst/>
                <a:latin typeface="+mn-lt"/>
                <a:ea typeface="+mn-ea"/>
                <a:cs typeface="+mn-cs"/>
              </a:rPr>
              <a:t>culture</a:t>
            </a:r>
            <a:r>
              <a:rPr lang="en-GB" sz="1200" b="0" i="0" kern="1200" dirty="0">
                <a:solidFill>
                  <a:schemeClr val="tx1"/>
                </a:solidFill>
                <a:effectLst/>
                <a:latin typeface="+mn-lt"/>
                <a:ea typeface="+mn-ea"/>
                <a:cs typeface="+mn-cs"/>
              </a:rPr>
              <a:t> of poor practice – or pockets of poor practice</a:t>
            </a:r>
          </a:p>
          <a:p>
            <a:pPr rtl="0" fontAlgn="ctr"/>
            <a:r>
              <a:rPr lang="en-GB" sz="1200" b="0" i="0" kern="1200" dirty="0">
                <a:solidFill>
                  <a:schemeClr val="tx1"/>
                </a:solidFill>
                <a:effectLst/>
                <a:latin typeface="+mn-lt"/>
                <a:ea typeface="+mn-ea"/>
                <a:cs typeface="+mn-cs"/>
              </a:rPr>
              <a:t>The policy is going to have to work extremely hard to have any effect</a:t>
            </a:r>
          </a:p>
          <a:p>
            <a:endParaRPr lang="en-GB" dirty="0"/>
          </a:p>
          <a:p>
            <a:pPr rtl="0" fontAlgn="ctr"/>
            <a:r>
              <a:rPr lang="en-GB" sz="1200" b="0" i="0" kern="1200" dirty="0">
                <a:solidFill>
                  <a:schemeClr val="tx1"/>
                </a:solidFill>
                <a:effectLst/>
                <a:latin typeface="+mn-lt"/>
                <a:ea typeface="+mn-ea"/>
                <a:cs typeface="+mn-cs"/>
              </a:rPr>
              <a:t>But the beauty of such policies is that whereas in the past, </a:t>
            </a:r>
          </a:p>
          <a:p>
            <a:pPr rtl="0" fontAlgn="ctr"/>
            <a:r>
              <a:rPr lang="en-GB" sz="1200" b="0" i="0" kern="1200" dirty="0">
                <a:solidFill>
                  <a:schemeClr val="tx1"/>
                </a:solidFill>
                <a:effectLst/>
                <a:latin typeface="+mn-lt"/>
                <a:ea typeface="+mn-ea"/>
                <a:cs typeface="+mn-cs"/>
              </a:rPr>
              <a:t>academics had no means by which to call out this behaviour</a:t>
            </a:r>
          </a:p>
          <a:p>
            <a:pPr rtl="0" fontAlgn="ctr"/>
            <a:r>
              <a:rPr lang="en-GB" sz="1200" b="0" i="0" kern="1200" dirty="0">
                <a:solidFill>
                  <a:schemeClr val="tx1"/>
                </a:solidFill>
                <a:effectLst/>
                <a:latin typeface="+mn-lt"/>
                <a:ea typeface="+mn-ea"/>
                <a:cs typeface="+mn-cs"/>
              </a:rPr>
              <a:t>RM policies EMPOWER academics to blow the whistle (hence the image here) </a:t>
            </a:r>
          </a:p>
          <a:p>
            <a:pPr rtl="0" fontAlgn="ctr"/>
            <a:r>
              <a:rPr lang="en-GB" sz="1200" b="0" i="0" kern="1200" dirty="0">
                <a:solidFill>
                  <a:schemeClr val="tx1"/>
                </a:solidFill>
                <a:effectLst/>
                <a:latin typeface="+mn-lt"/>
                <a:ea typeface="+mn-ea"/>
                <a:cs typeface="+mn-cs"/>
              </a:rPr>
              <a:t>and thereby slowly change the culture in their institution</a:t>
            </a:r>
          </a:p>
          <a:p>
            <a:pPr rtl="0" fontAlgn="ctr"/>
            <a:endParaRPr lang="en-GB" sz="1200" b="0" i="0" kern="1200" dirty="0">
              <a:solidFill>
                <a:schemeClr val="tx1"/>
              </a:solidFill>
              <a:effectLst/>
              <a:latin typeface="+mn-lt"/>
              <a:ea typeface="+mn-ea"/>
              <a:cs typeface="+mn-cs"/>
            </a:endParaRPr>
          </a:p>
          <a:p>
            <a:pPr rtl="0" fontAlgn="ct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DC91B2FF-0C56-4B46-8B45-DA6EB2C29CF8}" type="slidenum">
              <a:rPr lang="en-GB" smtClean="0"/>
              <a:t>36</a:t>
            </a:fld>
            <a:endParaRPr lang="en-GB"/>
          </a:p>
        </p:txBody>
      </p:sp>
    </p:spTree>
    <p:extLst>
      <p:ext uri="{BB962C8B-B14F-4D97-AF65-F5344CB8AC3E}">
        <p14:creationId xmlns:p14="http://schemas.microsoft.com/office/powerpoint/2010/main" val="3096730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thing we’ve learned is that different institutions see their policies in different ways.</a:t>
            </a:r>
          </a:p>
          <a:p>
            <a:endParaRPr lang="en-GB" dirty="0"/>
          </a:p>
          <a:p>
            <a:r>
              <a:rPr lang="en-GB" dirty="0"/>
              <a:t>Some see them as a source of guidance which need ‘community support;</a:t>
            </a:r>
          </a:p>
          <a:p>
            <a:r>
              <a:rPr lang="en-GB" dirty="0"/>
              <a:t>Others put the police into policy and find ways to monitor and review adherence</a:t>
            </a:r>
          </a:p>
          <a:p>
            <a:r>
              <a:rPr lang="en-GB" dirty="0"/>
              <a:t>And of course if you’re going to do that, you may find yourself having to make judgements as to whether evaluation activities actually adhere to policies or not.</a:t>
            </a:r>
          </a:p>
          <a:p>
            <a:endParaRPr lang="en-GB" dirty="0"/>
          </a:p>
          <a:p>
            <a:r>
              <a:rPr lang="en-GB" dirty="0"/>
              <a:t>My personal view is that if a policy is to have any teeth, then it needs the latter.</a:t>
            </a:r>
          </a:p>
          <a:p>
            <a:r>
              <a:rPr lang="en-GB" dirty="0"/>
              <a:t>And as such…</a:t>
            </a:r>
          </a:p>
        </p:txBody>
      </p:sp>
      <p:sp>
        <p:nvSpPr>
          <p:cNvPr id="4" name="Slide Number Placeholder 3"/>
          <p:cNvSpPr>
            <a:spLocks noGrp="1"/>
          </p:cNvSpPr>
          <p:nvPr>
            <p:ph type="sldNum" sz="quarter" idx="5"/>
          </p:nvPr>
        </p:nvSpPr>
        <p:spPr/>
        <p:txBody>
          <a:bodyPr/>
          <a:lstStyle/>
          <a:p>
            <a:fld id="{DC91B2FF-0C56-4B46-8B45-DA6EB2C29CF8}" type="slidenum">
              <a:rPr lang="en-GB" smtClean="0"/>
              <a:t>37</a:t>
            </a:fld>
            <a:endParaRPr lang="en-GB"/>
          </a:p>
        </p:txBody>
      </p:sp>
    </p:spTree>
    <p:extLst>
      <p:ext uri="{BB962C8B-B14F-4D97-AF65-F5344CB8AC3E}">
        <p14:creationId xmlns:p14="http://schemas.microsoft.com/office/powerpoint/2010/main" val="2793881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 need for ownership of the policy at a senior level.</a:t>
            </a:r>
          </a:p>
          <a:p>
            <a:endParaRPr lang="en-GB" dirty="0"/>
          </a:p>
          <a:p>
            <a:r>
              <a:rPr lang="en-GB" dirty="0"/>
              <a:t>Our survey showed a bit of a worrying trend in the reduction of involvement by senior managers in developing such policies…</a:t>
            </a:r>
          </a:p>
        </p:txBody>
      </p:sp>
      <p:sp>
        <p:nvSpPr>
          <p:cNvPr id="4" name="Slide Number Placeholder 3"/>
          <p:cNvSpPr>
            <a:spLocks noGrp="1"/>
          </p:cNvSpPr>
          <p:nvPr>
            <p:ph type="sldNum" sz="quarter" idx="5"/>
          </p:nvPr>
        </p:nvSpPr>
        <p:spPr/>
        <p:txBody>
          <a:bodyPr/>
          <a:lstStyle/>
          <a:p>
            <a:fld id="{DC91B2FF-0C56-4B46-8B45-DA6EB2C29CF8}" type="slidenum">
              <a:rPr lang="en-GB" smtClean="0"/>
              <a:t>38</a:t>
            </a:fld>
            <a:endParaRPr lang="en-GB"/>
          </a:p>
        </p:txBody>
      </p:sp>
    </p:spTree>
    <p:extLst>
      <p:ext uri="{BB962C8B-B14F-4D97-AF65-F5344CB8AC3E}">
        <p14:creationId xmlns:p14="http://schemas.microsoft.com/office/powerpoint/2010/main" val="1605048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Which probably explains why three respondents to our survey made reference to the value of a policy to influence senior managers to encourage them to make more responsible decisions.</a:t>
            </a:r>
          </a:p>
          <a:p>
            <a:endParaRPr lang="en-GB" dirty="0"/>
          </a:p>
          <a:p>
            <a:r>
              <a:rPr lang="en-GB" dirty="0"/>
              <a:t>This question was actually from a mailing list recently from a UK colleague who had been asked by their senior team to choose “JUST ONE” “METRIC” to evaluate the “performance of our research”.</a:t>
            </a:r>
          </a:p>
          <a:p>
            <a:endParaRPr lang="en-GB" dirty="0"/>
          </a:p>
          <a:p>
            <a:r>
              <a:rPr lang="en-GB" dirty="0"/>
              <a:t>And was asking for guidance as to how to deal with these sorts of requests from senior managers.</a:t>
            </a:r>
          </a:p>
          <a:p>
            <a:endParaRPr lang="en-GB" dirty="0"/>
          </a:p>
          <a:p>
            <a:r>
              <a:rPr lang="en-GB" dirty="0"/>
              <a:t>Stephen Curry, Chair of DORA, also made the observation that too often, it’s not librarians and research managers who need persuading about the responsible use of metrics, but more senior leaders.</a:t>
            </a:r>
          </a:p>
          <a:p>
            <a:endParaRPr lang="en-GB" dirty="0"/>
          </a:p>
          <a:p>
            <a:r>
              <a:rPr lang="en-GB" dirty="0"/>
              <a:t>I’ll come back to that thought later.</a:t>
            </a:r>
          </a:p>
        </p:txBody>
      </p:sp>
      <p:sp>
        <p:nvSpPr>
          <p:cNvPr id="4" name="Slide Number Placeholder 3"/>
          <p:cNvSpPr>
            <a:spLocks noGrp="1"/>
          </p:cNvSpPr>
          <p:nvPr>
            <p:ph type="sldNum" sz="quarter" idx="5"/>
          </p:nvPr>
        </p:nvSpPr>
        <p:spPr/>
        <p:txBody>
          <a:bodyPr/>
          <a:lstStyle/>
          <a:p>
            <a:fld id="{DC91B2FF-0C56-4B46-8B45-DA6EB2C29CF8}" type="slidenum">
              <a:rPr lang="en-GB" smtClean="0"/>
              <a:t>39</a:t>
            </a:fld>
            <a:endParaRPr lang="en-GB"/>
          </a:p>
        </p:txBody>
      </p:sp>
    </p:spTree>
    <p:extLst>
      <p:ext uri="{BB962C8B-B14F-4D97-AF65-F5344CB8AC3E}">
        <p14:creationId xmlns:p14="http://schemas.microsoft.com/office/powerpoint/2010/main" val="2024389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I chair the INORMS REWG</a:t>
            </a:r>
          </a:p>
          <a:p>
            <a:r>
              <a:rPr lang="en-GB" dirty="0"/>
              <a:t>And to help practitioners move beyond principles to good practice</a:t>
            </a:r>
          </a:p>
          <a:p>
            <a:r>
              <a:rPr lang="en-GB" dirty="0"/>
              <a:t>we have developed a process by which evaluation can be done responsibly</a:t>
            </a:r>
          </a:p>
          <a:p>
            <a:r>
              <a:rPr lang="en-GB" dirty="0"/>
              <a:t>And also (where necessary) push back on requests from senior managers for doing things irresponsibly.</a:t>
            </a:r>
          </a:p>
          <a:p>
            <a:endParaRPr lang="en-GB" dirty="0"/>
          </a:p>
          <a:p>
            <a:r>
              <a:rPr lang="en-GB" dirty="0"/>
              <a:t>We’ve called it SCOPE</a:t>
            </a:r>
          </a:p>
          <a:p>
            <a:endParaRPr lang="en-GB" dirty="0"/>
          </a:p>
          <a:p>
            <a:r>
              <a:rPr lang="en-GB" dirty="0"/>
              <a:t>Start with your values</a:t>
            </a:r>
          </a:p>
          <a:p>
            <a:r>
              <a:rPr lang="en-GB" dirty="0"/>
              <a:t>Context</a:t>
            </a:r>
          </a:p>
          <a:p>
            <a:r>
              <a:rPr lang="en-GB" dirty="0"/>
              <a:t>Options</a:t>
            </a:r>
          </a:p>
          <a:p>
            <a:r>
              <a:rPr lang="en-GB" dirty="0"/>
              <a:t>Probe &amp; </a:t>
            </a:r>
          </a:p>
          <a:p>
            <a:r>
              <a:rPr lang="en-GB" dirty="0"/>
              <a:t>Evaluate</a:t>
            </a:r>
          </a:p>
          <a:p>
            <a:endParaRPr lang="en-GB" dirty="0"/>
          </a:p>
          <a:p>
            <a:pPr marL="0" indent="0">
              <a:buNone/>
            </a:pPr>
            <a:r>
              <a:rPr lang="en-GB" dirty="0"/>
              <a:t>And I thought I’d walk through this process in the hope that it might be useful to colleagues here.</a:t>
            </a:r>
          </a:p>
          <a:p>
            <a:pPr marL="0" indent="0">
              <a:buNone/>
            </a:pPr>
            <a:endParaRPr lang="en-GB" dirty="0"/>
          </a:p>
          <a:p>
            <a:pPr marL="0" indent="0">
              <a:buNone/>
            </a:pPr>
            <a:r>
              <a:rPr lang="en-GB" dirty="0"/>
              <a:t>SCOPE=9mins</a:t>
            </a:r>
          </a:p>
        </p:txBody>
      </p:sp>
      <p:sp>
        <p:nvSpPr>
          <p:cNvPr id="4" name="Slide Number Placeholder 3"/>
          <p:cNvSpPr>
            <a:spLocks noGrp="1"/>
          </p:cNvSpPr>
          <p:nvPr>
            <p:ph type="sldNum" sz="quarter" idx="5"/>
          </p:nvPr>
        </p:nvSpPr>
        <p:spPr/>
        <p:txBody>
          <a:bodyPr/>
          <a:lstStyle/>
          <a:p>
            <a:fld id="{DC91B2FF-0C56-4B46-8B45-DA6EB2C29CF8}" type="slidenum">
              <a:rPr lang="en-GB" smtClean="0"/>
              <a:t>40</a:t>
            </a:fld>
            <a:endParaRPr lang="en-GB"/>
          </a:p>
        </p:txBody>
      </p:sp>
    </p:spTree>
    <p:extLst>
      <p:ext uri="{BB962C8B-B14F-4D97-AF65-F5344CB8AC3E}">
        <p14:creationId xmlns:p14="http://schemas.microsoft.com/office/powerpoint/2010/main" val="21582825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too often – as we saw with the colleague whose senior manager just wanted “one metric”</a:t>
            </a:r>
          </a:p>
          <a:p>
            <a:r>
              <a:rPr lang="en-GB" dirty="0"/>
              <a:t>To evaluate ‘research performance’</a:t>
            </a:r>
          </a:p>
          <a:p>
            <a:r>
              <a:rPr lang="en-GB" dirty="0"/>
              <a:t/>
            </a:r>
            <a:br>
              <a:rPr lang="en-GB" dirty="0"/>
            </a:br>
            <a:r>
              <a:rPr lang="en-GB" dirty="0"/>
              <a:t>We don’t start with what we value about our research performance </a:t>
            </a:r>
          </a:p>
          <a:p>
            <a:r>
              <a:rPr lang="en-GB" dirty="0"/>
              <a:t>And work forward from there</a:t>
            </a:r>
          </a:p>
          <a:p>
            <a:r>
              <a:rPr lang="en-GB" dirty="0"/>
              <a:t>We start with other things, </a:t>
            </a:r>
          </a:p>
          <a:p>
            <a:r>
              <a:rPr lang="en-GB" dirty="0"/>
              <a:t>And work backwards.</a:t>
            </a:r>
          </a:p>
          <a:p>
            <a:endParaRPr lang="en-GB" dirty="0"/>
          </a:p>
          <a:p>
            <a:r>
              <a:rPr lang="en-GB" dirty="0"/>
              <a:t>The most common one being</a:t>
            </a:r>
          </a:p>
          <a:p>
            <a:r>
              <a:rPr lang="en-GB" dirty="0"/>
              <a:t>As with this colleague’s experience </a:t>
            </a:r>
          </a:p>
          <a:p>
            <a:r>
              <a:rPr lang="en-GB" dirty="0"/>
              <a:t>The data we have available…</a:t>
            </a:r>
          </a:p>
          <a:p>
            <a:endParaRPr lang="en-GB" dirty="0"/>
          </a:p>
        </p:txBody>
      </p:sp>
      <p:sp>
        <p:nvSpPr>
          <p:cNvPr id="4" name="Slide Number Placeholder 3"/>
          <p:cNvSpPr>
            <a:spLocks noGrp="1"/>
          </p:cNvSpPr>
          <p:nvPr>
            <p:ph type="sldNum" sz="quarter" idx="5"/>
          </p:nvPr>
        </p:nvSpPr>
        <p:spPr/>
        <p:txBody>
          <a:bodyPr/>
          <a:lstStyle/>
          <a:p>
            <a:fld id="{DC91B2FF-0C56-4B46-8B45-DA6EB2C29CF8}" type="slidenum">
              <a:rPr lang="en-GB" smtClean="0"/>
              <a:t>41</a:t>
            </a:fld>
            <a:endParaRPr lang="en-GB"/>
          </a:p>
        </p:txBody>
      </p:sp>
    </p:spTree>
    <p:extLst>
      <p:ext uri="{BB962C8B-B14F-4D97-AF65-F5344CB8AC3E}">
        <p14:creationId xmlns:p14="http://schemas.microsoft.com/office/powerpoint/2010/main" val="824280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called the streetlight effect</a:t>
            </a:r>
          </a:p>
          <a:p>
            <a:r>
              <a:rPr lang="en-GB" dirty="0"/>
              <a:t>Illustrated by this cartoon</a:t>
            </a:r>
          </a:p>
          <a:p>
            <a:r>
              <a:rPr lang="en-GB" dirty="0"/>
              <a:t>A man looks for his wallet under the streetlight</a:t>
            </a:r>
          </a:p>
          <a:p>
            <a:r>
              <a:rPr lang="en-GB" dirty="0"/>
              <a:t>Not because this is where he lost it</a:t>
            </a:r>
          </a:p>
          <a:p>
            <a:r>
              <a:rPr lang="en-GB" dirty="0"/>
              <a:t>But because this is where the light is</a:t>
            </a:r>
          </a:p>
          <a:p>
            <a:endParaRPr lang="en-GB" dirty="0"/>
          </a:p>
          <a:p>
            <a:r>
              <a:rPr lang="en-GB" dirty="0"/>
              <a:t>We use bibliographic data to make so many of our research evaluation decisions</a:t>
            </a:r>
          </a:p>
          <a:p>
            <a:r>
              <a:rPr lang="en-GB" dirty="0"/>
              <a:t>Not because it is a sensible measure always</a:t>
            </a:r>
          </a:p>
          <a:p>
            <a:r>
              <a:rPr lang="en-GB" dirty="0"/>
              <a:t>But because it is so easily available.</a:t>
            </a:r>
          </a:p>
        </p:txBody>
      </p:sp>
      <p:sp>
        <p:nvSpPr>
          <p:cNvPr id="4" name="Slide Number Placeholder 3"/>
          <p:cNvSpPr>
            <a:spLocks noGrp="1"/>
          </p:cNvSpPr>
          <p:nvPr>
            <p:ph type="sldNum" sz="quarter" idx="5"/>
          </p:nvPr>
        </p:nvSpPr>
        <p:spPr/>
        <p:txBody>
          <a:bodyPr/>
          <a:lstStyle/>
          <a:p>
            <a:fld id="{DC91B2FF-0C56-4B46-8B45-DA6EB2C29CF8}" type="slidenum">
              <a:rPr lang="en-GB" smtClean="0"/>
              <a:t>42</a:t>
            </a:fld>
            <a:endParaRPr lang="en-GB"/>
          </a:p>
        </p:txBody>
      </p:sp>
    </p:spTree>
    <p:extLst>
      <p:ext uri="{BB962C8B-B14F-4D97-AF65-F5344CB8AC3E}">
        <p14:creationId xmlns:p14="http://schemas.microsoft.com/office/powerpoint/2010/main" val="3261372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I’ve put together this matrix </a:t>
            </a:r>
          </a:p>
          <a:p>
            <a:r>
              <a:rPr lang="en-GB" dirty="0"/>
              <a:t>Which has six different types of evaluation on the x-axis</a:t>
            </a:r>
          </a:p>
          <a:p>
            <a:r>
              <a:rPr lang="en-GB" dirty="0"/>
              <a:t>From measuring to understand, to show off, to monitor, to compare, to incentivise behaviour right through to reward</a:t>
            </a:r>
          </a:p>
          <a:p>
            <a:r>
              <a:rPr lang="en-GB" dirty="0"/>
              <a:t>And a range of entities of different sizes on the y-axis</a:t>
            </a:r>
          </a:p>
          <a:p>
            <a:endParaRPr lang="en-GB" dirty="0"/>
          </a:p>
          <a:p>
            <a:r>
              <a:rPr lang="en-GB" dirty="0"/>
              <a:t>So using data for ‘science of science’ type analyses – e.g. publication trends over time, for large entities such as countries</a:t>
            </a:r>
          </a:p>
          <a:p>
            <a:r>
              <a:rPr lang="en-GB" dirty="0"/>
              <a:t>Isn’t going to have much impact on those entities</a:t>
            </a:r>
          </a:p>
          <a:p>
            <a:endParaRPr lang="en-GB" dirty="0"/>
          </a:p>
          <a:p>
            <a:r>
              <a:rPr lang="en-GB" dirty="0"/>
              <a:t>But if you’re using metrics to REWARD  - especially at the level of the individual – is going to have a considerable impact and therefore the risk associated with getting it wrong is greater.</a:t>
            </a:r>
          </a:p>
          <a:p>
            <a:endParaRPr lang="en-GB" dirty="0"/>
          </a:p>
        </p:txBody>
      </p:sp>
      <p:sp>
        <p:nvSpPr>
          <p:cNvPr id="4" name="Slide Number Placeholder 3"/>
          <p:cNvSpPr>
            <a:spLocks noGrp="1"/>
          </p:cNvSpPr>
          <p:nvPr>
            <p:ph type="sldNum" sz="quarter" idx="5"/>
          </p:nvPr>
        </p:nvSpPr>
        <p:spPr/>
        <p:txBody>
          <a:bodyPr/>
          <a:lstStyle/>
          <a:p>
            <a:fld id="{DC91B2FF-0C56-4B46-8B45-DA6EB2C29CF8}" type="slidenum">
              <a:rPr lang="en-GB" smtClean="0"/>
              <a:t>43</a:t>
            </a:fld>
            <a:endParaRPr lang="en-GB"/>
          </a:p>
        </p:txBody>
      </p:sp>
    </p:spTree>
    <p:extLst>
      <p:ext uri="{BB962C8B-B14F-4D97-AF65-F5344CB8AC3E}">
        <p14:creationId xmlns:p14="http://schemas.microsoft.com/office/powerpoint/2010/main" val="26549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other big question here is whether we </a:t>
            </a:r>
            <a:r>
              <a:rPr lang="en-GB" b="1" dirty="0"/>
              <a:t>need</a:t>
            </a:r>
            <a:r>
              <a:rPr lang="en-GB" dirty="0"/>
              <a:t> to evaluate research at all</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Huge growth in incentivising behaviour through measurement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DC91B2FF-0C56-4B46-8B45-DA6EB2C29CF8}" type="slidenum">
              <a:rPr lang="en-GB" smtClean="0"/>
              <a:t>44</a:t>
            </a:fld>
            <a:endParaRPr lang="en-GB"/>
          </a:p>
        </p:txBody>
      </p:sp>
    </p:spTree>
    <p:extLst>
      <p:ext uri="{BB962C8B-B14F-4D97-AF65-F5344CB8AC3E}">
        <p14:creationId xmlns:p14="http://schemas.microsoft.com/office/powerpoint/2010/main" val="1246754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focus here is consider ALL our options for </a:t>
            </a:r>
          </a:p>
          <a:p>
            <a:r>
              <a:rPr lang="en-GB" dirty="0"/>
              <a:t>Measuring what we VALUE</a:t>
            </a:r>
          </a:p>
          <a:p>
            <a:r>
              <a:rPr lang="en-GB" dirty="0"/>
              <a:t>In this particular CONTEXT</a:t>
            </a:r>
          </a:p>
          <a:p>
            <a:r>
              <a:rPr lang="en-GB" dirty="0"/>
              <a:t>And not just reach for numbers</a:t>
            </a:r>
          </a:p>
          <a:p>
            <a:endParaRPr lang="en-GB" dirty="0"/>
          </a:p>
          <a:p>
            <a:r>
              <a:rPr lang="en-GB" dirty="0"/>
              <a:t>And ultimately check if our </a:t>
            </a:r>
            <a:r>
              <a:rPr lang="en-GB" sz="2400" dirty="0"/>
              <a:t>measure is a suitable proxy for what we’re measuring?</a:t>
            </a:r>
          </a:p>
          <a:p>
            <a:endParaRPr lang="en-GB" sz="2400" dirty="0"/>
          </a:p>
          <a:p>
            <a:r>
              <a:rPr lang="en-GB" sz="2400" dirty="0"/>
              <a:t>A good rule of thumb here is that we should use</a:t>
            </a:r>
          </a:p>
          <a:p>
            <a:r>
              <a:rPr lang="en-GB" sz="2400" dirty="0"/>
              <a:t>Quantitative measures are for quantifiable things…</a:t>
            </a:r>
          </a:p>
          <a:p>
            <a:pPr lvl="1"/>
            <a:r>
              <a:rPr lang="en-GB" sz="2000" dirty="0"/>
              <a:t>e.g. Citations, publications, money, students</a:t>
            </a:r>
          </a:p>
          <a:p>
            <a:r>
              <a:rPr lang="en-GB" sz="2400" dirty="0"/>
              <a:t>Qualitative measures for qualifiable things…</a:t>
            </a:r>
          </a:p>
          <a:p>
            <a:pPr lvl="1"/>
            <a:r>
              <a:rPr lang="en-GB" sz="2000" dirty="0"/>
              <a:t>Quality, diversity, excellence, value</a:t>
            </a:r>
          </a:p>
          <a:p>
            <a:pPr lvl="1"/>
            <a:endParaRPr lang="en-GB" sz="2000" dirty="0"/>
          </a:p>
          <a:p>
            <a:r>
              <a:rPr lang="en-GB" sz="2400" dirty="0"/>
              <a:t>And we should use extreme caution when using quantitative indicators as a proxy for qualitative things</a:t>
            </a:r>
          </a:p>
          <a:p>
            <a:pPr lvl="1"/>
            <a:r>
              <a:rPr lang="en-GB" sz="2000" dirty="0"/>
              <a:t>Citations ≠ quality</a:t>
            </a:r>
          </a:p>
          <a:p>
            <a:pPr lvl="1"/>
            <a:r>
              <a:rPr lang="en-GB" sz="2000" dirty="0"/>
              <a:t>Ranking position ≠ excellence</a:t>
            </a:r>
          </a:p>
          <a:p>
            <a:endParaRPr lang="en-GB" dirty="0"/>
          </a:p>
        </p:txBody>
      </p:sp>
      <p:sp>
        <p:nvSpPr>
          <p:cNvPr id="4" name="Slide Number Placeholder 3"/>
          <p:cNvSpPr>
            <a:spLocks noGrp="1"/>
          </p:cNvSpPr>
          <p:nvPr>
            <p:ph type="sldNum" sz="quarter" idx="5"/>
          </p:nvPr>
        </p:nvSpPr>
        <p:spPr/>
        <p:txBody>
          <a:bodyPr/>
          <a:lstStyle/>
          <a:p>
            <a:fld id="{DC91B2FF-0C56-4B46-8B45-DA6EB2C29CF8}" type="slidenum">
              <a:rPr lang="en-GB" smtClean="0"/>
              <a:t>45</a:t>
            </a:fld>
            <a:endParaRPr lang="en-GB"/>
          </a:p>
        </p:txBody>
      </p:sp>
    </p:spTree>
    <p:extLst>
      <p:ext uri="{BB962C8B-B14F-4D97-AF65-F5344CB8AC3E}">
        <p14:creationId xmlns:p14="http://schemas.microsoft.com/office/powerpoint/2010/main" val="1636579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I think</a:t>
            </a:r>
            <a:r>
              <a:rPr lang="en-GB" baseline="0" dirty="0" smtClean="0"/>
              <a:t> we want to spend about maybe 10 mins each…</a:t>
            </a:r>
          </a:p>
          <a:p>
            <a:r>
              <a:rPr lang="en-GB" baseline="0" dirty="0" smtClean="0"/>
              <a:t>Talk about how we got to where we are… those decisions… things that make </a:t>
            </a:r>
            <a:r>
              <a:rPr lang="en-GB" baseline="0" smtClean="0"/>
              <a:t>a difference…</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94351A6-6E64-4725-96FF-8CB6F83F2503}"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4764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this is where we need to ask 5 key questions in my view</a:t>
            </a:r>
          </a:p>
          <a:p>
            <a:pPr marL="228600" indent="-228600">
              <a:buAutoNum type="arabicParenR"/>
            </a:pPr>
            <a:r>
              <a:rPr lang="en-GB" dirty="0"/>
              <a:t>Who does this discriminate against?</a:t>
            </a:r>
          </a:p>
          <a:p>
            <a:pPr marL="0" indent="0">
              <a:buNone/>
            </a:pPr>
            <a:r>
              <a:rPr lang="en-GB" dirty="0"/>
              <a:t>2) How might this be gamed?</a:t>
            </a:r>
          </a:p>
          <a:p>
            <a:r>
              <a:rPr lang="en-GB" dirty="0"/>
              <a:t>3) What might the perverse incentives and consequences be?</a:t>
            </a:r>
          </a:p>
          <a:p>
            <a:pPr lvl="1"/>
            <a:r>
              <a:rPr lang="en-GB" dirty="0"/>
              <a:t>Short termism</a:t>
            </a:r>
          </a:p>
          <a:p>
            <a:pPr lvl="1"/>
            <a:r>
              <a:rPr lang="en-GB" dirty="0"/>
              <a:t>Goal displacement</a:t>
            </a:r>
          </a:p>
          <a:p>
            <a:pPr lvl="1"/>
            <a:r>
              <a:rPr lang="en-GB" dirty="0"/>
              <a:t>Neglecting anything that’s not measured</a:t>
            </a:r>
          </a:p>
          <a:p>
            <a:pPr lvl="1"/>
            <a:r>
              <a:rPr lang="en-GB" dirty="0"/>
              <a:t>Mental health challenges</a:t>
            </a:r>
          </a:p>
          <a:p>
            <a:endParaRPr lang="en-GB" dirty="0"/>
          </a:p>
          <a:p>
            <a:r>
              <a:rPr lang="en-GB" dirty="0"/>
              <a:t>4) Do the benefits of measuring outweigh the cost of measuring?</a:t>
            </a:r>
          </a:p>
          <a:p>
            <a:endParaRPr lang="en-GB" dirty="0"/>
          </a:p>
        </p:txBody>
      </p:sp>
      <p:sp>
        <p:nvSpPr>
          <p:cNvPr id="4" name="Slide Number Placeholder 3"/>
          <p:cNvSpPr>
            <a:spLocks noGrp="1"/>
          </p:cNvSpPr>
          <p:nvPr>
            <p:ph type="sldNum" sz="quarter" idx="5"/>
          </p:nvPr>
        </p:nvSpPr>
        <p:spPr/>
        <p:txBody>
          <a:bodyPr/>
          <a:lstStyle/>
          <a:p>
            <a:fld id="{DC91B2FF-0C56-4B46-8B45-DA6EB2C29CF8}" type="slidenum">
              <a:rPr lang="en-GB" smtClean="0"/>
              <a:t>46</a:t>
            </a:fld>
            <a:endParaRPr lang="en-GB"/>
          </a:p>
        </p:txBody>
      </p:sp>
    </p:spTree>
    <p:extLst>
      <p:ext uri="{BB962C8B-B14F-4D97-AF65-F5344CB8AC3E}">
        <p14:creationId xmlns:p14="http://schemas.microsoft.com/office/powerpoint/2010/main" val="3001193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our PVCR is fond of saying</a:t>
            </a:r>
          </a:p>
          <a:p>
            <a:r>
              <a:rPr lang="en-GB" dirty="0"/>
              <a:t>You don’t fatten a pig by weighing it</a:t>
            </a:r>
          </a:p>
          <a:p>
            <a:r>
              <a:rPr lang="en-GB" dirty="0"/>
              <a:t>And you don’t make research better by measuring it</a:t>
            </a:r>
          </a:p>
          <a:p>
            <a:r>
              <a:rPr lang="en-GB" dirty="0"/>
              <a:t>(Unless you use faulty scales)</a:t>
            </a:r>
          </a:p>
          <a:p>
            <a:endParaRPr lang="en-GB" dirty="0"/>
          </a:p>
          <a:p>
            <a:r>
              <a:rPr lang="en-GB" dirty="0"/>
              <a:t>And by the same token</a:t>
            </a:r>
          </a:p>
          <a:p>
            <a:r>
              <a:rPr lang="en-GB" dirty="0"/>
              <a:t>You’re not going to make your research any WORSE by measuring it responsibly!</a:t>
            </a:r>
          </a:p>
          <a:p>
            <a:r>
              <a:rPr lang="en-GB" dirty="0"/>
              <a:t>This is a question I’m often asked – are we putting ourselves at a disadvantage by doing responsible metrics?</a:t>
            </a:r>
          </a:p>
          <a:p>
            <a:r>
              <a:rPr lang="en-GB" dirty="0"/>
              <a:t>No!  Because you don’t make research any better or worse by measuring it.</a:t>
            </a:r>
          </a:p>
          <a:p>
            <a:r>
              <a:rPr lang="en-GB" dirty="0"/>
              <a:t>But you might have a negative impact on your research environment by constantly measuring</a:t>
            </a:r>
          </a:p>
        </p:txBody>
      </p:sp>
      <p:sp>
        <p:nvSpPr>
          <p:cNvPr id="4" name="Slide Number Placeholder 3"/>
          <p:cNvSpPr>
            <a:spLocks noGrp="1"/>
          </p:cNvSpPr>
          <p:nvPr>
            <p:ph type="sldNum" sz="quarter" idx="5"/>
          </p:nvPr>
        </p:nvSpPr>
        <p:spPr/>
        <p:txBody>
          <a:bodyPr/>
          <a:lstStyle/>
          <a:p>
            <a:fld id="{DC91B2FF-0C56-4B46-8B45-DA6EB2C29CF8}" type="slidenum">
              <a:rPr lang="en-GB" smtClean="0"/>
              <a:t>47</a:t>
            </a:fld>
            <a:endParaRPr lang="en-GB"/>
          </a:p>
        </p:txBody>
      </p:sp>
    </p:spTree>
    <p:extLst>
      <p:ext uri="{BB962C8B-B14F-4D97-AF65-F5344CB8AC3E}">
        <p14:creationId xmlns:p14="http://schemas.microsoft.com/office/powerpoint/2010/main" val="37999104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I’ve said before</a:t>
            </a:r>
          </a:p>
          <a:p>
            <a:r>
              <a:rPr lang="en-GB" dirty="0"/>
              <a:t>At the end of the day, </a:t>
            </a:r>
          </a:p>
          <a:p>
            <a:r>
              <a:rPr lang="en-GB" dirty="0"/>
              <a:t>We talk about responsible metrics but</a:t>
            </a:r>
          </a:p>
          <a:p>
            <a:r>
              <a:rPr lang="en-GB" dirty="0"/>
              <a:t>metrics can’t be responsible</a:t>
            </a:r>
          </a:p>
          <a:p>
            <a:r>
              <a:rPr lang="en-GB" dirty="0"/>
              <a:t>They are inanimate objects</a:t>
            </a:r>
          </a:p>
          <a:p>
            <a:r>
              <a:rPr lang="en-GB" dirty="0"/>
              <a:t>Only people can be responsible.</a:t>
            </a:r>
          </a:p>
          <a:p>
            <a:r>
              <a:rPr lang="en-GB" dirty="0"/>
              <a:t>And I’ve argued before that we should apply our responsible metrics principles</a:t>
            </a:r>
          </a:p>
          <a:p>
            <a:r>
              <a:rPr lang="en-GB" dirty="0"/>
              <a:t>To the PEOPLE doing the metrics</a:t>
            </a:r>
          </a:p>
          <a:p>
            <a:endParaRPr lang="en-GB" baseline="0" dirty="0"/>
          </a:p>
          <a:p>
            <a:r>
              <a:rPr lang="en-GB" baseline="0" dirty="0"/>
              <a:t>So these people should be</a:t>
            </a:r>
          </a:p>
          <a:p>
            <a:r>
              <a:rPr lang="en-GB" baseline="0" dirty="0"/>
              <a:t>(to use the Metric Tide principles)</a:t>
            </a:r>
          </a:p>
          <a:p>
            <a:pPr marL="171450" indent="-171450">
              <a:buFontTx/>
              <a:buChar char="-"/>
            </a:pPr>
            <a:r>
              <a:rPr lang="en-GB" baseline="0" dirty="0"/>
              <a:t>Robust</a:t>
            </a:r>
          </a:p>
          <a:p>
            <a:pPr marL="171450" indent="-171450">
              <a:buFontTx/>
              <a:buChar char="-"/>
            </a:pPr>
            <a:r>
              <a:rPr lang="en-GB" baseline="0" dirty="0"/>
              <a:t>Humble</a:t>
            </a:r>
          </a:p>
          <a:p>
            <a:pPr marL="171450" indent="-171450">
              <a:buFontTx/>
              <a:buChar char="-"/>
            </a:pPr>
            <a:r>
              <a:rPr lang="en-GB" baseline="0" dirty="0"/>
              <a:t>Transparent</a:t>
            </a:r>
          </a:p>
          <a:p>
            <a:pPr marL="171450" indent="-171450">
              <a:buFontTx/>
              <a:buChar char="-"/>
            </a:pPr>
            <a:r>
              <a:rPr lang="en-GB" baseline="0" dirty="0"/>
              <a:t>Respect Diversity</a:t>
            </a:r>
          </a:p>
          <a:p>
            <a:pPr marL="171450" indent="-171450">
              <a:buFontTx/>
              <a:buChar char="-"/>
            </a:pPr>
            <a:r>
              <a:rPr lang="en-GB" baseline="0" dirty="0"/>
              <a:t>And be reflexive.</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fld id="{DC91B2FF-0C56-4B46-8B45-DA6EB2C29CF8}" type="slidenum">
              <a:rPr lang="en-GB" smtClean="0"/>
              <a:t>48</a:t>
            </a:fld>
            <a:endParaRPr lang="en-GB"/>
          </a:p>
        </p:txBody>
      </p:sp>
    </p:spTree>
    <p:extLst>
      <p:ext uri="{BB962C8B-B14F-4D97-AF65-F5344CB8AC3E}">
        <p14:creationId xmlns:p14="http://schemas.microsoft.com/office/powerpoint/2010/main" val="899421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91B2FF-0C56-4B46-8B45-DA6EB2C29CF8}" type="slidenum">
              <a:rPr lang="en-GB" smtClean="0"/>
              <a:t>49</a:t>
            </a:fld>
            <a:endParaRPr lang="en-GB"/>
          </a:p>
        </p:txBody>
      </p:sp>
    </p:spTree>
    <p:extLst>
      <p:ext uri="{BB962C8B-B14F-4D97-AF65-F5344CB8AC3E}">
        <p14:creationId xmlns:p14="http://schemas.microsoft.com/office/powerpoint/2010/main" val="15522572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B891F9-5D07-4C8E-B635-D055C5B47C5E}" type="slidenum">
              <a:rPr lang="en-GB" smtClean="0"/>
              <a:pPr/>
              <a:t>52</a:t>
            </a:fld>
            <a:endParaRPr lang="en-GB"/>
          </a:p>
        </p:txBody>
      </p:sp>
    </p:spTree>
    <p:extLst>
      <p:ext uri="{BB962C8B-B14F-4D97-AF65-F5344CB8AC3E}">
        <p14:creationId xmlns:p14="http://schemas.microsoft.com/office/powerpoint/2010/main" val="3828624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dirty="0"/>
              <a:t>Why VV</a:t>
            </a:r>
          </a:p>
          <a:p>
            <a:r>
              <a:rPr lang="en-US" dirty="0"/>
              <a:t>Then – how long did it take to implement the tool – slide 2</a:t>
            </a:r>
          </a:p>
          <a:p>
            <a:endParaRPr lang="en-US" dirty="0"/>
          </a:p>
          <a:p>
            <a:r>
              <a:rPr lang="en-US" dirty="0"/>
              <a:t>How many CS in 2014</a:t>
            </a:r>
          </a:p>
          <a:p>
            <a:r>
              <a:rPr lang="en-US" dirty="0"/>
              <a:t>Web based</a:t>
            </a:r>
          </a:p>
          <a:p>
            <a:r>
              <a:rPr lang="en-US" dirty="0"/>
              <a:t>Visually appealing</a:t>
            </a:r>
          </a:p>
          <a:p>
            <a:r>
              <a:rPr lang="en-US" dirty="0"/>
              <a:t>Intuitive </a:t>
            </a:r>
          </a:p>
          <a:p>
            <a:r>
              <a:rPr lang="en-US" dirty="0"/>
              <a:t>Search and filter</a:t>
            </a:r>
          </a:p>
          <a:p>
            <a:r>
              <a:rPr lang="en-US" dirty="0"/>
              <a:t>Flexible  reporting </a:t>
            </a:r>
          </a:p>
          <a:p>
            <a:r>
              <a:rPr lang="en-US" dirty="0"/>
              <a:t>Taxonomy </a:t>
            </a:r>
          </a:p>
          <a:p>
            <a:r>
              <a:rPr lang="en-US" dirty="0"/>
              <a:t>Ongoing support </a:t>
            </a:r>
          </a:p>
          <a:p>
            <a:r>
              <a:rPr lang="en-US" dirty="0"/>
              <a:t>Training</a:t>
            </a:r>
          </a:p>
          <a:p>
            <a:r>
              <a:rPr lang="en-US" dirty="0"/>
              <a:t>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4B663F-FE7E-487F-B07F-3A770B0BE146}"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5838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dirty="0"/>
              <a:t>Kent is a client of VV and the academics are clients of the staff </a:t>
            </a:r>
          </a:p>
          <a:p>
            <a:r>
              <a:rPr lang="en-US" dirty="0"/>
              <a:t>Add screen shots of webpage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4B663F-FE7E-487F-B07F-3A770B0BE146}"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76694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dirty="0"/>
              <a:t>Kent is a client of VV and the academics are clients of the staff </a:t>
            </a:r>
          </a:p>
          <a:p>
            <a:r>
              <a:rPr lang="en-US" dirty="0"/>
              <a:t>Add screen shots of webpage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4B663F-FE7E-487F-B07F-3A770B0BE146}"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363028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dirty="0"/>
              <a:t>Kent is a client of VV and the academics are clients of the staff </a:t>
            </a:r>
          </a:p>
          <a:p>
            <a:r>
              <a:rPr lang="en-US" dirty="0"/>
              <a:t>Add screen shots of webpage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4B663F-FE7E-487F-B07F-3A770B0BE146}"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618115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r>
              <a:rPr lang="en-US" dirty="0" smtClean="0"/>
              <a:t>From all</a:t>
            </a:r>
            <a:r>
              <a:rPr lang="en-US" baseline="0" dirty="0" smtClean="0"/>
              <a:t> of the REF2014 submissions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4B663F-FE7E-487F-B07F-3A770B0BE146}" type="slidenum">
              <a:rPr kumimoji="0" lang="en-GB"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999605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B891F9-5D07-4C8E-B635-D055C5B47C5E}" type="slidenum">
              <a:rPr lang="en-GB" smtClean="0"/>
              <a:pPr/>
              <a:t>4</a:t>
            </a:fld>
            <a:endParaRPr lang="en-GB"/>
          </a:p>
        </p:txBody>
      </p:sp>
    </p:spTree>
    <p:extLst>
      <p:ext uri="{BB962C8B-B14F-4D97-AF65-F5344CB8AC3E}">
        <p14:creationId xmlns:p14="http://schemas.microsoft.com/office/powerpoint/2010/main" val="10959500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EB891F9-5D07-4C8E-B635-D055C5B47C5E}" type="slidenum">
              <a:rPr lang="en-GB" smtClean="0"/>
              <a:pPr/>
              <a:t>63</a:t>
            </a:fld>
            <a:endParaRPr lang="en-GB"/>
          </a:p>
        </p:txBody>
      </p:sp>
    </p:spTree>
    <p:extLst>
      <p:ext uri="{BB962C8B-B14F-4D97-AF65-F5344CB8AC3E}">
        <p14:creationId xmlns:p14="http://schemas.microsoft.com/office/powerpoint/2010/main" val="133826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1200" dirty="0" smtClean="0"/>
              <a:t>'the demonstrable contribution that excellent research makes to society and the economy‘ </a:t>
            </a:r>
            <a:r>
              <a:rPr lang="en-GB" sz="900" i="1" dirty="0" smtClean="0"/>
              <a:t>(UK Research and Innovation). </a:t>
            </a:r>
          </a:p>
          <a:p>
            <a:pPr marL="0" indent="0">
              <a:buNone/>
            </a:pPr>
            <a:endParaRPr lang="en-GB" sz="900" dirty="0" smtClean="0"/>
          </a:p>
          <a:p>
            <a:r>
              <a:rPr lang="en-GB" sz="1200" dirty="0" smtClean="0"/>
              <a:t>‘For the purposes of the REF, impact is defined as an effect on, change or benefit to the economy, society, culture, public policy or services, health, the environment or quality of life, beyond academia’</a:t>
            </a:r>
            <a:r>
              <a:rPr lang="en-GB" sz="1200" i="1" dirty="0" smtClean="0"/>
              <a:t> </a:t>
            </a:r>
            <a:r>
              <a:rPr lang="en-GB" sz="900" i="1" dirty="0" smtClean="0"/>
              <a:t>(Research England – REF 2021 guidance)</a:t>
            </a:r>
          </a:p>
          <a:p>
            <a:endParaRPr lang="en-GB" dirty="0" smtClean="0"/>
          </a:p>
          <a:p>
            <a:endParaRPr lang="en-GB" dirty="0" smtClean="0"/>
          </a:p>
          <a:p>
            <a:r>
              <a:rPr lang="en-GB" dirty="0" smtClean="0"/>
              <a:t>UKRI</a:t>
            </a:r>
          </a:p>
          <a:p>
            <a:r>
              <a:rPr lang="en-GB" dirty="0" smtClean="0"/>
              <a:t>Impact is </a:t>
            </a:r>
            <a:r>
              <a:rPr lang="en-GB" b="1" dirty="0" smtClean="0"/>
              <a:t>the demonstrable contribution that excellent research makes to society and the economy</a:t>
            </a:r>
            <a:r>
              <a:rPr lang="en-GB" dirty="0" smtClean="0"/>
              <a:t>. This occurs in many ways – through creating and sharing new knowledge and innovation; inventing </a:t>
            </a:r>
            <a:r>
              <a:rPr lang="en-GB" dirty="0" err="1" smtClean="0"/>
              <a:t>groundbreaking</a:t>
            </a:r>
            <a:r>
              <a:rPr lang="en-GB" dirty="0" smtClean="0"/>
              <a:t> new products, companies and jobs; developing new and improving existing public services and policy; enhancing quality of life and health; and many more.</a:t>
            </a:r>
          </a:p>
          <a:p>
            <a:r>
              <a:rPr lang="en-GB" b="1" dirty="0" smtClean="0"/>
              <a:t>Types of research impact</a:t>
            </a:r>
          </a:p>
          <a:p>
            <a:r>
              <a:rPr lang="en-GB" dirty="0" smtClean="0"/>
              <a:t>We aim to achieve research impact across all our activities. This can involve academic impact, economic and societal impact, or both:</a:t>
            </a:r>
          </a:p>
          <a:p>
            <a:r>
              <a:rPr lang="en-GB" b="1" dirty="0" smtClean="0"/>
              <a:t>Academic impact</a:t>
            </a:r>
            <a:r>
              <a:rPr lang="en-GB" dirty="0" smtClean="0"/>
              <a:t> is the demonstrable contribution that excellent research makes to scientific advances, across and within disciplines, including significant advances in understanding, method, theory and application.</a:t>
            </a:r>
          </a:p>
          <a:p>
            <a:r>
              <a:rPr lang="en-GB" b="1" dirty="0" smtClean="0"/>
              <a:t>Economic and societal impact</a:t>
            </a:r>
            <a:r>
              <a:rPr lang="en-GB" dirty="0" smtClean="0"/>
              <a:t> is the demonstrable contribution that excellent research makes to society and the economy, of benefit to individuals, organisations and nations.</a:t>
            </a:r>
          </a:p>
          <a:p>
            <a:endParaRPr lang="en-US" b="1" dirty="0" smtClean="0"/>
          </a:p>
          <a:p>
            <a:endParaRPr lang="en-US" b="1" dirty="0" smtClean="0"/>
          </a:p>
          <a:p>
            <a:r>
              <a:rPr lang="en-US" b="1" dirty="0" smtClean="0"/>
              <a:t>Research England (REF)</a:t>
            </a:r>
          </a:p>
          <a:p>
            <a:r>
              <a:rPr lang="en-GB" dirty="0"/>
              <a:t>For the purposes of the REF, impact is defined as an effect on, change or benefit</a:t>
            </a:r>
          </a:p>
          <a:p>
            <a:r>
              <a:rPr lang="en-GB" dirty="0"/>
              <a:t>to the economy, society, culture, public policy or services, health, the environment or</a:t>
            </a:r>
          </a:p>
          <a:p>
            <a:r>
              <a:rPr lang="en-GB" dirty="0"/>
              <a:t>quality of life, beyond academia.</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ED934-612A-4BBA-9FBC-E04373D22FCB}"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2706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ED934-612A-4BBA-9FBC-E04373D22FCB}"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27101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GB" dirty="0"/>
              <a:t>Up to 20 FTE = 2 ICS</a:t>
            </a:r>
          </a:p>
          <a:p>
            <a:pPr lvl="2"/>
            <a:r>
              <a:rPr lang="en-GB" dirty="0"/>
              <a:t>Then a further 1 ICS per 15 FTE</a:t>
            </a:r>
          </a:p>
          <a:p>
            <a:pPr lvl="2"/>
            <a:r>
              <a:rPr lang="en-GB" dirty="0"/>
              <a:t>From 110 FTE = 1 per </a:t>
            </a:r>
            <a:r>
              <a:rPr lang="en-GB" dirty="0" smtClean="0"/>
              <a:t>50</a:t>
            </a:r>
          </a:p>
          <a:p>
            <a:pPr lvl="2"/>
            <a:endParaRPr lang="en-GB" dirty="0" smtClean="0"/>
          </a:p>
          <a:p>
            <a:pPr lvl="2"/>
            <a:endParaRPr lang="en-GB" dirty="0"/>
          </a:p>
          <a:p>
            <a:endParaRPr lang="en-GB" dirty="0" smtClean="0"/>
          </a:p>
          <a:p>
            <a:endParaRPr lang="en-GB" dirty="0" smtClean="0"/>
          </a:p>
          <a:p>
            <a:r>
              <a:rPr lang="en-GB" dirty="0"/>
              <a:t>(1 August 2013 to 31 July</a:t>
            </a:r>
          </a:p>
          <a:p>
            <a:r>
              <a:rPr lang="en-GB" dirty="0"/>
              <a:t>2020)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8711A-D44B-4521-9A2A-4A2B44EF84AC}"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710609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a:t>
            </a:r>
            <a:r>
              <a:rPr lang="en-GB" baseline="0" dirty="0" smtClean="0"/>
              <a:t> institutions are divided up – TT, KT, research office, REF team and that cuts through connections for impact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7ED934-612A-4BBA-9FBC-E04373D22FCB}"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76864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42E6A-B30A-4294-AF07-175712AD95BA}"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94537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4.xml"/><Relationship Id="rId6" Type="http://schemas.openxmlformats.org/officeDocument/2006/relationships/image" Target="../media/image20.emf"/><Relationship Id="rId5" Type="http://schemas.openxmlformats.org/officeDocument/2006/relationships/image" Target="../media/image11.tiff"/><Relationship Id="rId4" Type="http://schemas.openxmlformats.org/officeDocument/2006/relationships/image" Target="../media/image10.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5.xml"/><Relationship Id="rId6" Type="http://schemas.openxmlformats.org/officeDocument/2006/relationships/image" Target="../media/image20.emf"/><Relationship Id="rId5" Type="http://schemas.openxmlformats.org/officeDocument/2006/relationships/image" Target="../media/image11.tiff"/><Relationship Id="rId4" Type="http://schemas.openxmlformats.org/officeDocument/2006/relationships/image" Target="../media/image10.jpe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3.emf"/><Relationship Id="rId1" Type="http://schemas.openxmlformats.org/officeDocument/2006/relationships/slideMaster" Target="../slideMasters/slideMaster6.xml"/><Relationship Id="rId6" Type="http://schemas.openxmlformats.org/officeDocument/2006/relationships/image" Target="../media/image25.tiff"/><Relationship Id="rId5" Type="http://schemas.openxmlformats.org/officeDocument/2006/relationships/image" Target="../media/image24.jpeg"/><Relationship Id="rId4" Type="http://schemas.openxmlformats.org/officeDocument/2006/relationships/image" Target="../media/image9.emf"/></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11.tiff"/><Relationship Id="rId4" Type="http://schemas.openxmlformats.org/officeDocument/2006/relationships/image" Target="../media/image10.jpe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7.xml"/><Relationship Id="rId5" Type="http://schemas.openxmlformats.org/officeDocument/2006/relationships/image" Target="../media/image28.png"/><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7.xml"/><Relationship Id="rId4" Type="http://schemas.microsoft.com/office/2007/relationships/hdphoto" Target="../media/hdphoto2.wdp"/></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7.xml"/><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9.xml"/><Relationship Id="rId4" Type="http://schemas.microsoft.com/office/2007/relationships/hdphoto" Target="../media/hdphoto2.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Master" Target="../slideMasters/slideMaster9.xml"/><Relationship Id="rId4" Type="http://schemas.openxmlformats.org/officeDocument/2006/relationships/image" Target="../media/image33.jpe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7" name="Rectangle 7"/>
          <p:cNvSpPr>
            <a:spLocks noChangeArrowheads="1"/>
          </p:cNvSpPr>
          <p:nvPr/>
        </p:nvSpPr>
        <p:spPr bwMode="auto">
          <a:xfrm>
            <a:off x="0" y="1268759"/>
            <a:ext cx="9144000" cy="4438303"/>
          </a:xfrm>
          <a:prstGeom prst="rect">
            <a:avLst/>
          </a:prstGeom>
          <a:solidFill>
            <a:schemeClr val="tx2"/>
          </a:solidFill>
          <a:ln w="9525" algn="ctr">
            <a:noFill/>
            <a:miter lim="800000"/>
            <a:headEnd/>
            <a:tailEnd/>
          </a:ln>
          <a:effectLst/>
        </p:spPr>
        <p:txBody>
          <a:bodyPr wrap="none" anchor="ctr"/>
          <a:lstStyle/>
          <a:p>
            <a:pPr fontAlgn="b">
              <a:spcBef>
                <a:spcPct val="30000"/>
              </a:spcBef>
              <a:spcAft>
                <a:spcPct val="0"/>
              </a:spcAft>
            </a:pPr>
            <a:endParaRPr lang="en-GB" sz="2400">
              <a:solidFill>
                <a:srgbClr val="000000"/>
              </a:solidFill>
            </a:endParaRPr>
          </a:p>
        </p:txBody>
      </p:sp>
      <p:pic>
        <p:nvPicPr>
          <p:cNvPr id="5136" name="Picture 16" descr="Imag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779"/>
            <a:ext cx="1835150" cy="1262062"/>
          </a:xfrm>
          <a:prstGeom prst="rect">
            <a:avLst/>
          </a:prstGeom>
          <a:noFill/>
        </p:spPr>
      </p:pic>
      <p:pic>
        <p:nvPicPr>
          <p:cNvPr id="5135" name="Picture 15" descr="Image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6" y="-27384"/>
            <a:ext cx="1958975" cy="1303338"/>
          </a:xfrm>
          <a:prstGeom prst="rect">
            <a:avLst/>
          </a:prstGeom>
          <a:noFill/>
        </p:spPr>
      </p:pic>
      <p:pic>
        <p:nvPicPr>
          <p:cNvPr id="5134" name="Picture 14" descr="Image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400" y="1935"/>
            <a:ext cx="1905000" cy="1266825"/>
          </a:xfrm>
          <a:prstGeom prst="rect">
            <a:avLst/>
          </a:prstGeom>
          <a:noFill/>
        </p:spPr>
      </p:pic>
      <p:pic>
        <p:nvPicPr>
          <p:cNvPr id="5133" name="Picture 13" descr="Image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1316" y="-27384"/>
            <a:ext cx="1958975" cy="1304925"/>
          </a:xfrm>
          <a:prstGeom prst="rect">
            <a:avLst/>
          </a:prstGeom>
          <a:noFill/>
        </p:spPr>
      </p:pic>
      <p:pic>
        <p:nvPicPr>
          <p:cNvPr id="5132" name="Picture 12" descr="Image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5828" y="5954"/>
            <a:ext cx="1908175" cy="1270000"/>
          </a:xfrm>
          <a:prstGeom prst="rect">
            <a:avLst/>
          </a:prstGeom>
          <a:noFill/>
          <a:ln w="9525">
            <a:noFill/>
            <a:miter lim="800000"/>
            <a:headEnd/>
            <a:tailEnd/>
          </a:ln>
        </p:spPr>
      </p:pic>
      <p:sp>
        <p:nvSpPr>
          <p:cNvPr id="5128" name="Rectangle 8"/>
          <p:cNvSpPr>
            <a:spLocks noGrp="1" noChangeArrowheads="1"/>
          </p:cNvSpPr>
          <p:nvPr>
            <p:ph type="ctrTitle"/>
          </p:nvPr>
        </p:nvSpPr>
        <p:spPr>
          <a:xfrm>
            <a:off x="1620415" y="3285728"/>
            <a:ext cx="5903913" cy="1295400"/>
          </a:xfrm>
        </p:spPr>
        <p:txBody>
          <a:bodyPr anchor="b"/>
          <a:lstStyle>
            <a:lvl1pPr algn="r">
              <a:lnSpc>
                <a:spcPct val="90000"/>
              </a:lnSpc>
              <a:defRPr sz="2400" b="0">
                <a:solidFill>
                  <a:schemeClr val="bg1"/>
                </a:solidFill>
                <a:latin typeface="Century Schoolbook" pitchFamily="18" charset="0"/>
              </a:defRPr>
            </a:lvl1pPr>
          </a:lstStyle>
          <a:p>
            <a:r>
              <a:rPr lang="en-GB"/>
              <a:t>Click to edit Master title style</a:t>
            </a:r>
          </a:p>
        </p:txBody>
      </p:sp>
      <p:sp>
        <p:nvSpPr>
          <p:cNvPr id="5129" name="Rectangle 9"/>
          <p:cNvSpPr>
            <a:spLocks noGrp="1" noChangeArrowheads="1"/>
          </p:cNvSpPr>
          <p:nvPr>
            <p:ph type="subTitle" idx="1"/>
          </p:nvPr>
        </p:nvSpPr>
        <p:spPr>
          <a:xfrm>
            <a:off x="1619672" y="1917204"/>
            <a:ext cx="5903913" cy="647700"/>
          </a:xfrm>
        </p:spPr>
        <p:txBody>
          <a:bodyPr/>
          <a:lstStyle>
            <a:lvl1pPr algn="r">
              <a:lnSpc>
                <a:spcPct val="80000"/>
              </a:lnSpc>
              <a:spcBef>
                <a:spcPct val="0"/>
              </a:spcBef>
              <a:spcAft>
                <a:spcPct val="0"/>
              </a:spcAft>
              <a:defRPr sz="1600" b="1">
                <a:solidFill>
                  <a:schemeClr val="bg1"/>
                </a:solidFill>
              </a:defRPr>
            </a:lvl1pPr>
          </a:lstStyle>
          <a:p>
            <a:r>
              <a:rPr lang="en-GB"/>
              <a:t>Click to edit Master subtitle</a:t>
            </a:r>
          </a:p>
        </p:txBody>
      </p:sp>
      <p:pic>
        <p:nvPicPr>
          <p:cNvPr id="11" name="Picture 10" descr="X:\Strategy and Improvement\50th Anniversary\Programme Documents\Floating Streams\Communications Brand and Reputation and Publications\Brand\Logo and Images\Anniversary_MasterBrand.jpg"/>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552" y="5787557"/>
            <a:ext cx="2266950" cy="1054100"/>
          </a:xfrm>
          <a:prstGeom prst="rect">
            <a:avLst/>
          </a:prstGeom>
          <a:noFill/>
          <a:ln>
            <a:noFill/>
          </a:ln>
        </p:spPr>
      </p:pic>
    </p:spTree>
    <p:extLst>
      <p:ext uri="{BB962C8B-B14F-4D97-AF65-F5344CB8AC3E}">
        <p14:creationId xmlns:p14="http://schemas.microsoft.com/office/powerpoint/2010/main" val="3670854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77372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474326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405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3420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16393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4"/>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560666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9477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aculty of 1000 -  Front Cover">
    <p:spTree>
      <p:nvGrpSpPr>
        <p:cNvPr id="1" name=""/>
        <p:cNvGrpSpPr/>
        <p:nvPr/>
      </p:nvGrpSpPr>
      <p:grpSpPr>
        <a:xfrm>
          <a:off x="0" y="0"/>
          <a:ext cx="0" cy="0"/>
          <a:chOff x="0" y="0"/>
          <a:chExt cx="0" cy="0"/>
        </a:xfrm>
      </p:grpSpPr>
      <p:sp>
        <p:nvSpPr>
          <p:cNvPr id="8" name="Rectangle 7"/>
          <p:cNvSpPr/>
          <p:nvPr userDrawn="1"/>
        </p:nvSpPr>
        <p:spPr bwMode="auto">
          <a:xfrm>
            <a:off x="0" y="0"/>
            <a:ext cx="9147286" cy="6229350"/>
          </a:xfrm>
          <a:prstGeom prst="rect">
            <a:avLst/>
          </a:prstGeom>
          <a:solidFill>
            <a:srgbClr val="DDDDDD"/>
          </a:solidFill>
          <a:ln w="25400"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algn="ctr" defTabSz="914303" fontAlgn="base">
              <a:spcBef>
                <a:spcPct val="0"/>
              </a:spcBef>
              <a:spcAft>
                <a:spcPct val="0"/>
              </a:spcAft>
            </a:pPr>
            <a:r>
              <a:rPr lang="en-GB" sz="3000" dirty="0">
                <a:solidFill>
                  <a:srgbClr val="000000"/>
                </a:solidFill>
                <a:sym typeface="GillSans" pitchFamily="-110" charset="0"/>
              </a:rPr>
              <a:t> </a:t>
            </a:r>
          </a:p>
        </p:txBody>
      </p:sp>
      <p:pic>
        <p:nvPicPr>
          <p:cNvPr id="10" name="Picture 9" descr="Untitled-1.png"/>
          <p:cNvPicPr>
            <a:picLocks noChangeAspect="1"/>
          </p:cNvPicPr>
          <p:nvPr userDrawn="1"/>
        </p:nvPicPr>
        <p:blipFill>
          <a:blip r:embed="rId2"/>
          <a:stretch>
            <a:fillRect/>
          </a:stretch>
        </p:blipFill>
        <p:spPr>
          <a:xfrm>
            <a:off x="1327997" y="6338228"/>
            <a:ext cx="1385585" cy="146256"/>
          </a:xfrm>
          <a:prstGeom prst="rect">
            <a:avLst/>
          </a:prstGeom>
        </p:spPr>
      </p:pic>
      <p:sp>
        <p:nvSpPr>
          <p:cNvPr id="11" name="Rectangle 10"/>
          <p:cNvSpPr/>
          <p:nvPr userDrawn="1"/>
        </p:nvSpPr>
        <p:spPr bwMode="auto">
          <a:xfrm>
            <a:off x="1335815" y="6585618"/>
            <a:ext cx="1377766" cy="270000"/>
          </a:xfrm>
          <a:prstGeom prst="rect">
            <a:avLst/>
          </a:prstGeom>
          <a:solidFill>
            <a:srgbClr val="DDDDDD"/>
          </a:solidFill>
          <a:ln w="25400"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algn="ctr" defTabSz="914303" fontAlgn="base">
              <a:spcBef>
                <a:spcPct val="0"/>
              </a:spcBef>
              <a:spcAft>
                <a:spcPct val="0"/>
              </a:spcAft>
            </a:pPr>
            <a:endParaRPr lang="en-GB" sz="3000" dirty="0">
              <a:solidFill>
                <a:srgbClr val="000000"/>
              </a:solidFill>
              <a:sym typeface="GillSans" pitchFamily="-110" charset="0"/>
            </a:endParaRPr>
          </a:p>
        </p:txBody>
      </p:sp>
      <p:pic>
        <p:nvPicPr>
          <p:cNvPr id="22" name="Picture 21" descr="f1000_logo.png"/>
          <p:cNvPicPr>
            <a:picLocks noChangeAspect="1"/>
          </p:cNvPicPr>
          <p:nvPr userDrawn="1"/>
        </p:nvPicPr>
        <p:blipFill>
          <a:blip r:embed="rId3"/>
          <a:stretch>
            <a:fillRect/>
          </a:stretch>
        </p:blipFill>
        <p:spPr>
          <a:xfrm>
            <a:off x="1618626" y="2822228"/>
            <a:ext cx="5906749" cy="592869"/>
          </a:xfrm>
          <a:prstGeom prst="rect">
            <a:avLst/>
          </a:prstGeom>
        </p:spPr>
      </p:pic>
      <p:pic>
        <p:nvPicPr>
          <p:cNvPr id="41992" name="Picture 8"/>
          <p:cNvPicPr>
            <a:picLocks noChangeAspect="1"/>
          </p:cNvPicPr>
          <p:nvPr userDrawn="1"/>
        </p:nvPicPr>
        <p:blipFill>
          <a:blip r:embed="rId4"/>
          <a:srcRect/>
          <a:stretch>
            <a:fillRect/>
          </a:stretch>
        </p:blipFill>
        <p:spPr bwMode="auto">
          <a:xfrm>
            <a:off x="3271299" y="6344095"/>
            <a:ext cx="999157" cy="140390"/>
          </a:xfrm>
          <a:prstGeom prst="rect">
            <a:avLst/>
          </a:prstGeom>
          <a:noFill/>
          <a:ln w="25400">
            <a:noFill/>
            <a:prstDash val="solid"/>
            <a:miter lim="800000"/>
            <a:headEnd/>
            <a:tailEnd/>
          </a:ln>
          <a:effectLst/>
        </p:spPr>
      </p:pic>
      <p:pic>
        <p:nvPicPr>
          <p:cNvPr id="9" name="Picture 10"/>
          <p:cNvPicPr>
            <a:picLocks noChangeAspect="1"/>
          </p:cNvPicPr>
          <p:nvPr userDrawn="1"/>
        </p:nvPicPr>
        <p:blipFill>
          <a:blip r:embed="rId5"/>
          <a:srcRect/>
          <a:stretch>
            <a:fillRect/>
          </a:stretch>
        </p:blipFill>
        <p:spPr bwMode="auto">
          <a:xfrm>
            <a:off x="6848518" y="6337976"/>
            <a:ext cx="1257819" cy="140958"/>
          </a:xfrm>
          <a:prstGeom prst="rect">
            <a:avLst/>
          </a:prstGeom>
          <a:noFill/>
          <a:ln w="25400">
            <a:noFill/>
            <a:prstDash val="solid"/>
            <a:miter lim="800000"/>
            <a:headEnd/>
            <a:tailEnd/>
          </a:ln>
          <a:effectLst/>
        </p:spPr>
      </p:pic>
      <p:pic>
        <p:nvPicPr>
          <p:cNvPr id="12" name="Picture 11" descr="Workspace_logo_gray.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823562" y="6337976"/>
            <a:ext cx="1466622" cy="162000"/>
          </a:xfrm>
          <a:prstGeom prst="rect">
            <a:avLst/>
          </a:prstGeom>
        </p:spPr>
      </p:pic>
    </p:spTree>
    <p:extLst>
      <p:ext uri="{BB962C8B-B14F-4D97-AF65-F5344CB8AC3E}">
        <p14:creationId xmlns:p14="http://schemas.microsoft.com/office/powerpoint/2010/main" val="38577398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aculty of 1000 - Section Title">
    <p:spTree>
      <p:nvGrpSpPr>
        <p:cNvPr id="1" name=""/>
        <p:cNvGrpSpPr/>
        <p:nvPr/>
      </p:nvGrpSpPr>
      <p:grpSpPr>
        <a:xfrm>
          <a:off x="0" y="0"/>
          <a:ext cx="0" cy="0"/>
          <a:chOff x="0" y="0"/>
          <a:chExt cx="0" cy="0"/>
        </a:xfrm>
      </p:grpSpPr>
      <p:sp>
        <p:nvSpPr>
          <p:cNvPr id="4" name="Line 2"/>
          <p:cNvSpPr>
            <a:spLocks noChangeShapeType="1"/>
          </p:cNvSpPr>
          <p:nvPr/>
        </p:nvSpPr>
        <p:spPr bwMode="auto">
          <a:xfrm rot="10800000" flipH="1" flipV="1">
            <a:off x="671096" y="2708280"/>
            <a:ext cx="7856863" cy="3"/>
          </a:xfrm>
          <a:prstGeom prst="line">
            <a:avLst/>
          </a:prstGeom>
          <a:noFill/>
          <a:ln w="12700">
            <a:solidFill>
              <a:srgbClr val="DDDDDD"/>
            </a:solidFill>
            <a:miter lim="800000"/>
            <a:headEnd/>
            <a:tailEnd/>
          </a:ln>
        </p:spPr>
        <p:txBody>
          <a:bodyPr lIns="0" tIns="0" rIns="0" bIns="0"/>
          <a:lstStyle/>
          <a:p>
            <a:pPr algn="ctr" fontAlgn="base">
              <a:spcBef>
                <a:spcPct val="0"/>
              </a:spcBef>
              <a:spcAft>
                <a:spcPct val="0"/>
              </a:spcAft>
              <a:defRPr/>
            </a:pPr>
            <a:endParaRPr lang="en-US" sz="3000">
              <a:solidFill>
                <a:srgbClr val="000000"/>
              </a:solidFill>
              <a:latin typeface="Arial" pitchFamily="34" charset="0"/>
              <a:cs typeface="Arial" pitchFamily="34" charset="0"/>
              <a:sym typeface="GillSans" pitchFamily="-110" charset="0"/>
            </a:endParaRPr>
          </a:p>
        </p:txBody>
      </p:sp>
      <p:sp>
        <p:nvSpPr>
          <p:cNvPr id="8" name="Text Placeholder 7"/>
          <p:cNvSpPr>
            <a:spLocks noGrp="1"/>
          </p:cNvSpPr>
          <p:nvPr>
            <p:ph type="body" sz="quarter" idx="10"/>
          </p:nvPr>
        </p:nvSpPr>
        <p:spPr>
          <a:xfrm>
            <a:off x="-1" y="2134694"/>
            <a:ext cx="9144000" cy="430214"/>
          </a:xfrm>
          <a:prstGeom prst="rect">
            <a:avLst/>
          </a:prstGeom>
        </p:spPr>
        <p:txBody>
          <a:bodyPr lIns="91421" tIns="45711" rIns="91421" bIns="45711"/>
          <a:lstStyle>
            <a:lvl1pPr marL="0" indent="0" algn="ctr">
              <a:spcBef>
                <a:spcPts val="0"/>
              </a:spcBef>
              <a:buNone/>
              <a:defRPr sz="3000" cap="all" baseline="0">
                <a:solidFill>
                  <a:srgbClr val="CB2E2D"/>
                </a:solidFill>
                <a:latin typeface="Arial" pitchFamily="34" charset="0"/>
                <a:cs typeface="Arial" pitchFamily="34" charset="0"/>
              </a:defRPr>
            </a:lvl1pPr>
          </a:lstStyle>
          <a:p>
            <a:pPr lvl="0"/>
            <a:r>
              <a:rPr lang="en-US" dirty="0"/>
              <a:t>Click to edit Master text styles</a:t>
            </a:r>
          </a:p>
        </p:txBody>
      </p:sp>
      <p:sp>
        <p:nvSpPr>
          <p:cNvPr id="10" name="Text Placeholder 9"/>
          <p:cNvSpPr>
            <a:spLocks noGrp="1"/>
          </p:cNvSpPr>
          <p:nvPr>
            <p:ph type="body" sz="quarter" idx="11"/>
          </p:nvPr>
        </p:nvSpPr>
        <p:spPr>
          <a:xfrm>
            <a:off x="0" y="3159255"/>
            <a:ext cx="9144000" cy="485775"/>
          </a:xfrm>
          <a:prstGeom prst="rect">
            <a:avLst/>
          </a:prstGeom>
        </p:spPr>
        <p:txBody>
          <a:bodyPr lIns="91421" tIns="45711" rIns="91421" bIns="45711"/>
          <a:lstStyle>
            <a:lvl1pPr marL="0" indent="0" algn="ctr">
              <a:spcBef>
                <a:spcPts val="0"/>
              </a:spcBef>
              <a:buNone/>
              <a:defRPr sz="2100" baseline="0">
                <a:latin typeface="Arial" pitchFamily="34" charset="0"/>
                <a:cs typeface="Arial" pitchFamily="34" charset="0"/>
              </a:defRPr>
            </a:lvl1pPr>
          </a:lstStyle>
          <a:p>
            <a:pPr lvl="0"/>
            <a:r>
              <a:rPr lang="en-US"/>
              <a:t>Click to edit Master text styles</a:t>
            </a:r>
          </a:p>
        </p:txBody>
      </p:sp>
      <p:pic>
        <p:nvPicPr>
          <p:cNvPr id="14" name="Picture 13" descr="Untitled-1.png"/>
          <p:cNvPicPr>
            <a:picLocks noChangeAspect="1"/>
          </p:cNvPicPr>
          <p:nvPr userDrawn="1"/>
        </p:nvPicPr>
        <p:blipFill>
          <a:blip r:embed="rId2"/>
          <a:stretch>
            <a:fillRect/>
          </a:stretch>
        </p:blipFill>
        <p:spPr>
          <a:xfrm>
            <a:off x="1327997" y="6338228"/>
            <a:ext cx="1385585" cy="146256"/>
          </a:xfrm>
          <a:prstGeom prst="rect">
            <a:avLst/>
          </a:prstGeom>
        </p:spPr>
      </p:pic>
      <p:sp>
        <p:nvSpPr>
          <p:cNvPr id="15" name="Rectangle 14"/>
          <p:cNvSpPr/>
          <p:nvPr userDrawn="1"/>
        </p:nvSpPr>
        <p:spPr bwMode="auto">
          <a:xfrm>
            <a:off x="1335815" y="6585618"/>
            <a:ext cx="1377766" cy="270000"/>
          </a:xfrm>
          <a:prstGeom prst="rect">
            <a:avLst/>
          </a:prstGeom>
          <a:solidFill>
            <a:srgbClr val="DDDDDD"/>
          </a:solidFill>
          <a:ln w="25400"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algn="ctr" defTabSz="914303" fontAlgn="base">
              <a:spcBef>
                <a:spcPct val="0"/>
              </a:spcBef>
              <a:spcAft>
                <a:spcPct val="0"/>
              </a:spcAft>
            </a:pPr>
            <a:endParaRPr lang="en-GB" sz="3000" dirty="0">
              <a:solidFill>
                <a:srgbClr val="000000"/>
              </a:solidFill>
              <a:latin typeface="Arial" pitchFamily="34" charset="0"/>
              <a:cs typeface="Arial" pitchFamily="34" charset="0"/>
              <a:sym typeface="GillSans" pitchFamily="-110" charset="0"/>
            </a:endParaRPr>
          </a:p>
        </p:txBody>
      </p:sp>
      <p:pic>
        <p:nvPicPr>
          <p:cNvPr id="16" name="Picture 8"/>
          <p:cNvPicPr>
            <a:picLocks noChangeAspect="1"/>
          </p:cNvPicPr>
          <p:nvPr userDrawn="1"/>
        </p:nvPicPr>
        <p:blipFill>
          <a:blip r:embed="rId3"/>
          <a:srcRect/>
          <a:stretch>
            <a:fillRect/>
          </a:stretch>
        </p:blipFill>
        <p:spPr bwMode="auto">
          <a:xfrm>
            <a:off x="3271299" y="6344095"/>
            <a:ext cx="999157" cy="140390"/>
          </a:xfrm>
          <a:prstGeom prst="rect">
            <a:avLst/>
          </a:prstGeom>
          <a:noFill/>
          <a:ln w="25400">
            <a:noFill/>
            <a:prstDash val="solid"/>
            <a:miter lim="800000"/>
            <a:headEnd/>
            <a:tailEnd/>
          </a:ln>
          <a:effectLst/>
        </p:spPr>
      </p:pic>
      <p:pic>
        <p:nvPicPr>
          <p:cNvPr id="11" name="Picture 10"/>
          <p:cNvPicPr>
            <a:picLocks noChangeAspect="1"/>
          </p:cNvPicPr>
          <p:nvPr userDrawn="1"/>
        </p:nvPicPr>
        <p:blipFill>
          <a:blip r:embed="rId4"/>
          <a:srcRect/>
          <a:stretch>
            <a:fillRect/>
          </a:stretch>
        </p:blipFill>
        <p:spPr bwMode="auto">
          <a:xfrm>
            <a:off x="6848518" y="6337976"/>
            <a:ext cx="1257819" cy="140958"/>
          </a:xfrm>
          <a:prstGeom prst="rect">
            <a:avLst/>
          </a:prstGeom>
          <a:noFill/>
          <a:ln w="25400">
            <a:noFill/>
            <a:prstDash val="solid"/>
            <a:miter lim="800000"/>
            <a:headEnd/>
            <a:tailEnd/>
          </a:ln>
          <a:effectLst/>
        </p:spPr>
      </p:pic>
      <p:pic>
        <p:nvPicPr>
          <p:cNvPr id="12" name="Picture 11" descr="Workspace_logo_gray.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23562" y="6337976"/>
            <a:ext cx="1466622" cy="162000"/>
          </a:xfrm>
          <a:prstGeom prst="rect">
            <a:avLst/>
          </a:prstGeom>
        </p:spPr>
      </p:pic>
    </p:spTree>
    <p:extLst>
      <p:ext uri="{BB962C8B-B14F-4D97-AF65-F5344CB8AC3E}">
        <p14:creationId xmlns:p14="http://schemas.microsoft.com/office/powerpoint/2010/main" val="3072690580"/>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aculty of 1000 - Text Layout">
    <p:spTree>
      <p:nvGrpSpPr>
        <p:cNvPr id="1" name=""/>
        <p:cNvGrpSpPr/>
        <p:nvPr/>
      </p:nvGrpSpPr>
      <p:grpSpPr>
        <a:xfrm>
          <a:off x="0" y="0"/>
          <a:ext cx="0" cy="0"/>
          <a:chOff x="0" y="0"/>
          <a:chExt cx="0" cy="0"/>
        </a:xfrm>
      </p:grpSpPr>
      <p:sp>
        <p:nvSpPr>
          <p:cNvPr id="4" name="Line 2"/>
          <p:cNvSpPr>
            <a:spLocks noChangeShapeType="1"/>
          </p:cNvSpPr>
          <p:nvPr/>
        </p:nvSpPr>
        <p:spPr bwMode="auto">
          <a:xfrm rot="10800000" flipH="1">
            <a:off x="671097" y="374651"/>
            <a:ext cx="7856861" cy="0"/>
          </a:xfrm>
          <a:prstGeom prst="line">
            <a:avLst/>
          </a:prstGeom>
          <a:noFill/>
          <a:ln w="12700">
            <a:solidFill>
              <a:srgbClr val="DDDDDD"/>
            </a:solidFill>
            <a:miter lim="800000"/>
            <a:headEnd/>
            <a:tailEnd/>
          </a:ln>
        </p:spPr>
        <p:txBody>
          <a:bodyPr lIns="0" tIns="0" rIns="0" bIns="0"/>
          <a:lstStyle/>
          <a:p>
            <a:pPr algn="ctr" fontAlgn="base">
              <a:spcBef>
                <a:spcPct val="0"/>
              </a:spcBef>
              <a:spcAft>
                <a:spcPct val="0"/>
              </a:spcAft>
              <a:defRPr/>
            </a:pPr>
            <a:endParaRPr lang="en-US" sz="3000">
              <a:solidFill>
                <a:srgbClr val="000000"/>
              </a:solidFill>
              <a:latin typeface="Arial" pitchFamily="34" charset="0"/>
              <a:cs typeface="Arial" pitchFamily="34" charset="0"/>
              <a:sym typeface="GillSans" pitchFamily="-110" charset="0"/>
            </a:endParaRPr>
          </a:p>
        </p:txBody>
      </p:sp>
      <p:sp>
        <p:nvSpPr>
          <p:cNvPr id="9" name="Title 1"/>
          <p:cNvSpPr>
            <a:spLocks noGrp="1"/>
          </p:cNvSpPr>
          <p:nvPr>
            <p:ph type="title"/>
          </p:nvPr>
        </p:nvSpPr>
        <p:spPr>
          <a:xfrm>
            <a:off x="663281" y="446402"/>
            <a:ext cx="7318573" cy="323166"/>
          </a:xfrm>
          <a:prstGeom prst="rect">
            <a:avLst/>
          </a:prstGeom>
        </p:spPr>
        <p:txBody>
          <a:bodyPr wrap="square" lIns="0" tIns="0" rIns="0" bIns="0">
            <a:spAutoFit/>
          </a:bodyPr>
          <a:lstStyle>
            <a:lvl1pPr algn="l">
              <a:defRPr lang="en-US" sz="2100" kern="1200" cap="all" baseline="0" dirty="0">
                <a:solidFill>
                  <a:srgbClr val="CB2E2D"/>
                </a:solidFill>
                <a:latin typeface="Arial" pitchFamily="34" charset="0"/>
                <a:ea typeface="ヒラギノ角ゴ Pro W3" pitchFamily="-110" charset="-128"/>
                <a:cs typeface="Arial" pitchFamily="34" charset="0"/>
                <a:sym typeface="DIN-Bold" pitchFamily="1" charset="0"/>
              </a:defRPr>
            </a:lvl1pPr>
          </a:lstStyle>
          <a:p>
            <a:r>
              <a:rPr lang="en-US" dirty="0"/>
              <a:t>Click to edit Master title style</a:t>
            </a:r>
          </a:p>
        </p:txBody>
      </p:sp>
      <p:sp>
        <p:nvSpPr>
          <p:cNvPr id="14" name="Line 2"/>
          <p:cNvSpPr>
            <a:spLocks noChangeShapeType="1"/>
          </p:cNvSpPr>
          <p:nvPr userDrawn="1"/>
        </p:nvSpPr>
        <p:spPr bwMode="auto">
          <a:xfrm rot="10800000" flipH="1" flipV="1">
            <a:off x="663283" y="6236500"/>
            <a:ext cx="7859421" cy="7145"/>
          </a:xfrm>
          <a:prstGeom prst="line">
            <a:avLst/>
          </a:prstGeom>
          <a:noFill/>
          <a:ln w="12700">
            <a:solidFill>
              <a:srgbClr val="DDDDDD"/>
            </a:solidFill>
            <a:miter lim="800000"/>
            <a:headEnd/>
            <a:tailEnd/>
          </a:ln>
        </p:spPr>
        <p:txBody>
          <a:bodyPr lIns="0" tIns="0" rIns="0" bIns="0"/>
          <a:lstStyle/>
          <a:p>
            <a:pPr algn="ctr" fontAlgn="base">
              <a:spcBef>
                <a:spcPct val="0"/>
              </a:spcBef>
              <a:spcAft>
                <a:spcPct val="0"/>
              </a:spcAft>
              <a:defRPr/>
            </a:pPr>
            <a:endParaRPr lang="en-US" sz="3000">
              <a:solidFill>
                <a:srgbClr val="000000"/>
              </a:solidFill>
              <a:latin typeface="Arial" pitchFamily="34" charset="0"/>
              <a:cs typeface="Arial" pitchFamily="34" charset="0"/>
              <a:sym typeface="GillSans" pitchFamily="-110" charset="0"/>
            </a:endParaRPr>
          </a:p>
        </p:txBody>
      </p:sp>
      <p:sp>
        <p:nvSpPr>
          <p:cNvPr id="3" name="Content Placeholder 2"/>
          <p:cNvSpPr>
            <a:spLocks noGrp="1"/>
          </p:cNvSpPr>
          <p:nvPr>
            <p:ph sz="quarter" idx="12"/>
          </p:nvPr>
        </p:nvSpPr>
        <p:spPr>
          <a:xfrm>
            <a:off x="671102" y="1593057"/>
            <a:ext cx="4361821" cy="2116932"/>
          </a:xfrm>
          <a:prstGeom prst="rect">
            <a:avLst/>
          </a:prstGeom>
        </p:spPr>
        <p:txBody>
          <a:bodyPr vert="horz" lIns="0" tIns="0" rIns="0" bIns="0"/>
          <a:lstStyle>
            <a:lvl1pPr marL="270811" indent="-270811">
              <a:spcBef>
                <a:spcPts val="898"/>
              </a:spcBef>
              <a:buClr>
                <a:srgbClr val="C00000"/>
              </a:buClr>
              <a:buSzPct val="100000"/>
              <a:buFontTx/>
              <a:buNone/>
              <a:defRPr sz="1500" baseline="0">
                <a:latin typeface="Arial" pitchFamily="34" charset="0"/>
                <a:cs typeface="Arial" pitchFamily="34" charset="0"/>
              </a:defRPr>
            </a:lvl1pPr>
            <a:lvl2pPr marL="534496" indent="-270811">
              <a:spcBef>
                <a:spcPts val="898"/>
              </a:spcBef>
              <a:buClr>
                <a:srgbClr val="C00000"/>
              </a:buClr>
              <a:buSzPct val="100000"/>
              <a:buFont typeface="Arial" pitchFamily="34" charset="0"/>
              <a:buChar char="•"/>
              <a:defRPr sz="1500" baseline="0">
                <a:latin typeface="Arial" pitchFamily="34" charset="0"/>
                <a:cs typeface="Arial" pitchFamily="34" charset="0"/>
              </a:defRPr>
            </a:lvl2pPr>
            <a:lvl3pPr>
              <a:buClr>
                <a:srgbClr val="C00000"/>
              </a:buClr>
              <a:buSzPct val="100000"/>
              <a:defRPr sz="1500">
                <a:latin typeface="Arial" pitchFamily="34" charset="0"/>
                <a:cs typeface="Arial" pitchFamily="34" charset="0"/>
              </a:defRPr>
            </a:lvl3pPr>
            <a:lvl4pPr>
              <a:buNone/>
              <a:defRPr/>
            </a:lvl4pPr>
            <a:lvl6pPr>
              <a:buNone/>
              <a:defRPr/>
            </a:lvl6pPr>
          </a:lstStyle>
          <a:p>
            <a:pPr lvl="0"/>
            <a:r>
              <a:rPr lang="en-US"/>
              <a:t>Click to edit Master text styles</a:t>
            </a:r>
          </a:p>
          <a:p>
            <a:pPr lvl="1"/>
            <a:r>
              <a:rPr lang="en-US"/>
              <a:t>Second level</a:t>
            </a:r>
          </a:p>
          <a:p>
            <a:pPr lvl="2"/>
            <a:r>
              <a:rPr lang="en-US"/>
              <a:t>Third level</a:t>
            </a:r>
          </a:p>
        </p:txBody>
      </p:sp>
      <p:pic>
        <p:nvPicPr>
          <p:cNvPr id="15" name="Picture 14" descr="Untitled-1.png"/>
          <p:cNvPicPr>
            <a:picLocks noChangeAspect="1"/>
          </p:cNvPicPr>
          <p:nvPr userDrawn="1"/>
        </p:nvPicPr>
        <p:blipFill>
          <a:blip r:embed="rId2"/>
          <a:stretch>
            <a:fillRect/>
          </a:stretch>
        </p:blipFill>
        <p:spPr>
          <a:xfrm>
            <a:off x="1327997" y="6338228"/>
            <a:ext cx="1385585" cy="146256"/>
          </a:xfrm>
          <a:prstGeom prst="rect">
            <a:avLst/>
          </a:prstGeom>
        </p:spPr>
      </p:pic>
      <p:sp>
        <p:nvSpPr>
          <p:cNvPr id="16" name="Rectangle 15"/>
          <p:cNvSpPr/>
          <p:nvPr userDrawn="1"/>
        </p:nvSpPr>
        <p:spPr bwMode="auto">
          <a:xfrm>
            <a:off x="1335815" y="6585618"/>
            <a:ext cx="1377766" cy="270000"/>
          </a:xfrm>
          <a:prstGeom prst="rect">
            <a:avLst/>
          </a:prstGeom>
          <a:solidFill>
            <a:srgbClr val="DDDDDD"/>
          </a:solidFill>
          <a:ln w="25400"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algn="ctr" defTabSz="914303" fontAlgn="base">
              <a:spcBef>
                <a:spcPct val="0"/>
              </a:spcBef>
              <a:spcAft>
                <a:spcPct val="0"/>
              </a:spcAft>
            </a:pPr>
            <a:endParaRPr lang="en-GB" sz="3000" dirty="0">
              <a:solidFill>
                <a:srgbClr val="000000"/>
              </a:solidFill>
              <a:latin typeface="Arial" pitchFamily="34" charset="0"/>
              <a:cs typeface="Arial" pitchFamily="34" charset="0"/>
              <a:sym typeface="GillSans" pitchFamily="-110" charset="0"/>
            </a:endParaRPr>
          </a:p>
        </p:txBody>
      </p:sp>
      <p:pic>
        <p:nvPicPr>
          <p:cNvPr id="17" name="Picture 8"/>
          <p:cNvPicPr>
            <a:picLocks noChangeAspect="1"/>
          </p:cNvPicPr>
          <p:nvPr userDrawn="1"/>
        </p:nvPicPr>
        <p:blipFill>
          <a:blip r:embed="rId3"/>
          <a:srcRect/>
          <a:stretch>
            <a:fillRect/>
          </a:stretch>
        </p:blipFill>
        <p:spPr bwMode="auto">
          <a:xfrm>
            <a:off x="3271299" y="6344095"/>
            <a:ext cx="999157" cy="140390"/>
          </a:xfrm>
          <a:prstGeom prst="rect">
            <a:avLst/>
          </a:prstGeom>
          <a:noFill/>
          <a:ln w="25400">
            <a:noFill/>
            <a:prstDash val="solid"/>
            <a:miter lim="800000"/>
            <a:headEnd/>
            <a:tailEnd/>
          </a:ln>
          <a:effectLst/>
        </p:spPr>
      </p:pic>
      <p:pic>
        <p:nvPicPr>
          <p:cNvPr id="11" name="Picture 10"/>
          <p:cNvPicPr>
            <a:picLocks noChangeAspect="1"/>
          </p:cNvPicPr>
          <p:nvPr userDrawn="1"/>
        </p:nvPicPr>
        <p:blipFill>
          <a:blip r:embed="rId4"/>
          <a:srcRect/>
          <a:stretch>
            <a:fillRect/>
          </a:stretch>
        </p:blipFill>
        <p:spPr bwMode="auto">
          <a:xfrm>
            <a:off x="6848518" y="6337976"/>
            <a:ext cx="1257819" cy="140958"/>
          </a:xfrm>
          <a:prstGeom prst="rect">
            <a:avLst/>
          </a:prstGeom>
          <a:noFill/>
          <a:ln w="25400">
            <a:noFill/>
            <a:prstDash val="solid"/>
            <a:miter lim="800000"/>
            <a:headEnd/>
            <a:tailEnd/>
          </a:ln>
          <a:effectLst/>
        </p:spPr>
      </p:pic>
      <p:pic>
        <p:nvPicPr>
          <p:cNvPr id="12" name="Picture 11" descr="Workspace_logo_gray.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23562" y="6337976"/>
            <a:ext cx="1466622" cy="162000"/>
          </a:xfrm>
          <a:prstGeom prst="rect">
            <a:avLst/>
          </a:prstGeom>
        </p:spPr>
      </p:pic>
    </p:spTree>
    <p:extLst>
      <p:ext uri="{BB962C8B-B14F-4D97-AF65-F5344CB8AC3E}">
        <p14:creationId xmlns:p14="http://schemas.microsoft.com/office/powerpoint/2010/main" val="21238064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70185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aculty of 1000 - Images">
    <p:spTree>
      <p:nvGrpSpPr>
        <p:cNvPr id="1" name=""/>
        <p:cNvGrpSpPr/>
        <p:nvPr/>
      </p:nvGrpSpPr>
      <p:grpSpPr>
        <a:xfrm>
          <a:off x="0" y="0"/>
          <a:ext cx="0" cy="0"/>
          <a:chOff x="0" y="0"/>
          <a:chExt cx="0" cy="0"/>
        </a:xfrm>
      </p:grpSpPr>
      <p:sp>
        <p:nvSpPr>
          <p:cNvPr id="9" name="Title 1"/>
          <p:cNvSpPr>
            <a:spLocks noGrp="1"/>
          </p:cNvSpPr>
          <p:nvPr>
            <p:ph type="title"/>
          </p:nvPr>
        </p:nvSpPr>
        <p:spPr>
          <a:xfrm>
            <a:off x="663281" y="446402"/>
            <a:ext cx="7318573" cy="323166"/>
          </a:xfrm>
          <a:prstGeom prst="rect">
            <a:avLst/>
          </a:prstGeom>
        </p:spPr>
        <p:txBody>
          <a:bodyPr wrap="square" lIns="0" tIns="0" rIns="0" bIns="0">
            <a:spAutoFit/>
          </a:bodyPr>
          <a:lstStyle>
            <a:lvl1pPr algn="l">
              <a:defRPr lang="en-US" sz="2100" kern="1200" cap="all" baseline="0" dirty="0">
                <a:solidFill>
                  <a:srgbClr val="CB2E2D"/>
                </a:solidFill>
                <a:latin typeface="Arial" pitchFamily="34" charset="0"/>
                <a:ea typeface="ヒラギノ角ゴ Pro W3" pitchFamily="-110" charset="-128"/>
                <a:cs typeface="Arial" pitchFamily="34" charset="0"/>
                <a:sym typeface="DIN-Bold" pitchFamily="1" charset="0"/>
              </a:defRPr>
            </a:lvl1pPr>
          </a:lstStyle>
          <a:p>
            <a:r>
              <a:rPr lang="en-US"/>
              <a:t>Click to edit Master title style</a:t>
            </a:r>
            <a:endParaRPr lang="en-US" dirty="0"/>
          </a:p>
        </p:txBody>
      </p:sp>
      <p:sp>
        <p:nvSpPr>
          <p:cNvPr id="11" name="Picture Placeholder 10"/>
          <p:cNvSpPr>
            <a:spLocks noGrp="1"/>
          </p:cNvSpPr>
          <p:nvPr>
            <p:ph type="pic" sz="quarter" idx="10"/>
          </p:nvPr>
        </p:nvSpPr>
        <p:spPr>
          <a:xfrm>
            <a:off x="669019" y="1593063"/>
            <a:ext cx="4903992" cy="3654245"/>
          </a:xfrm>
          <a:prstGeom prst="rect">
            <a:avLst/>
          </a:prstGeom>
          <a:ln w="12700">
            <a:solidFill>
              <a:srgbClr val="DDDDDD"/>
            </a:solidFill>
          </a:ln>
        </p:spPr>
        <p:txBody>
          <a:bodyPr lIns="91421" tIns="45711" rIns="91421" bIns="45711"/>
          <a:lstStyle>
            <a:lvl1pPr marL="0" indent="0">
              <a:buNone/>
              <a:defRPr sz="1600">
                <a:latin typeface="Arial" pitchFamily="34" charset="0"/>
                <a:cs typeface="Arial" pitchFamily="34" charset="0"/>
              </a:defRPr>
            </a:lvl1pPr>
          </a:lstStyle>
          <a:p>
            <a:pPr lvl="0"/>
            <a:r>
              <a:rPr lang="en-US" noProof="0">
                <a:sym typeface="GillSans" pitchFamily="-110" charset="0"/>
              </a:rPr>
              <a:t>Click icon to add picture</a:t>
            </a:r>
            <a:endParaRPr lang="en-US" noProof="0" dirty="0">
              <a:sym typeface="GillSans" pitchFamily="-110" charset="0"/>
            </a:endParaRPr>
          </a:p>
        </p:txBody>
      </p:sp>
      <p:sp>
        <p:nvSpPr>
          <p:cNvPr id="13" name="Picture Placeholder 12"/>
          <p:cNvSpPr>
            <a:spLocks noGrp="1"/>
          </p:cNvSpPr>
          <p:nvPr>
            <p:ph type="pic" sz="quarter" idx="11"/>
          </p:nvPr>
        </p:nvSpPr>
        <p:spPr>
          <a:xfrm>
            <a:off x="5810347" y="1593058"/>
            <a:ext cx="2710279" cy="2086598"/>
          </a:xfrm>
          <a:prstGeom prst="rect">
            <a:avLst/>
          </a:prstGeom>
          <a:ln w="12700">
            <a:solidFill>
              <a:srgbClr val="DDDDDD"/>
            </a:solidFill>
          </a:ln>
        </p:spPr>
        <p:txBody>
          <a:bodyPr lIns="91421" tIns="45711" rIns="91421" bIns="45711"/>
          <a:lstStyle>
            <a:lvl1pPr marL="0" indent="0">
              <a:buNone/>
              <a:defRPr sz="1600">
                <a:latin typeface="Arial" pitchFamily="34" charset="0"/>
                <a:cs typeface="Arial" pitchFamily="34" charset="0"/>
              </a:defRPr>
            </a:lvl1pPr>
          </a:lstStyle>
          <a:p>
            <a:pPr lvl="0"/>
            <a:r>
              <a:rPr lang="en-US" noProof="0">
                <a:sym typeface="GillSans" pitchFamily="-110" charset="0"/>
              </a:rPr>
              <a:t>Click icon to add picture</a:t>
            </a:r>
            <a:endParaRPr lang="en-US" noProof="0" dirty="0">
              <a:sym typeface="GillSans" pitchFamily="-110" charset="0"/>
            </a:endParaRPr>
          </a:p>
        </p:txBody>
      </p:sp>
      <p:sp>
        <p:nvSpPr>
          <p:cNvPr id="8" name="Line 2"/>
          <p:cNvSpPr>
            <a:spLocks noChangeShapeType="1"/>
          </p:cNvSpPr>
          <p:nvPr userDrawn="1"/>
        </p:nvSpPr>
        <p:spPr bwMode="auto">
          <a:xfrm rot="10800000" flipH="1">
            <a:off x="671097" y="374651"/>
            <a:ext cx="7856861" cy="0"/>
          </a:xfrm>
          <a:prstGeom prst="line">
            <a:avLst/>
          </a:prstGeom>
          <a:noFill/>
          <a:ln w="12700">
            <a:solidFill>
              <a:srgbClr val="DDDDDD"/>
            </a:solidFill>
            <a:miter lim="800000"/>
            <a:headEnd/>
            <a:tailEnd/>
          </a:ln>
        </p:spPr>
        <p:txBody>
          <a:bodyPr lIns="0" tIns="0" rIns="0" bIns="0"/>
          <a:lstStyle/>
          <a:p>
            <a:pPr algn="ctr" fontAlgn="base">
              <a:spcBef>
                <a:spcPct val="0"/>
              </a:spcBef>
              <a:spcAft>
                <a:spcPct val="0"/>
              </a:spcAft>
              <a:defRPr/>
            </a:pPr>
            <a:endParaRPr lang="en-US" sz="3000">
              <a:solidFill>
                <a:srgbClr val="000000"/>
              </a:solidFill>
              <a:latin typeface="Arial" pitchFamily="34" charset="0"/>
              <a:cs typeface="Arial" pitchFamily="34" charset="0"/>
              <a:sym typeface="GillSans" pitchFamily="-110" charset="0"/>
            </a:endParaRPr>
          </a:p>
        </p:txBody>
      </p:sp>
      <p:sp>
        <p:nvSpPr>
          <p:cNvPr id="18" name="Line 2"/>
          <p:cNvSpPr>
            <a:spLocks noChangeShapeType="1"/>
          </p:cNvSpPr>
          <p:nvPr userDrawn="1"/>
        </p:nvSpPr>
        <p:spPr bwMode="auto">
          <a:xfrm rot="10800000" flipH="1" flipV="1">
            <a:off x="663281" y="6236500"/>
            <a:ext cx="7866536" cy="7145"/>
          </a:xfrm>
          <a:prstGeom prst="line">
            <a:avLst/>
          </a:prstGeom>
          <a:noFill/>
          <a:ln w="12700">
            <a:solidFill>
              <a:srgbClr val="DDDDDD"/>
            </a:solidFill>
            <a:miter lim="800000"/>
            <a:headEnd/>
            <a:tailEnd/>
          </a:ln>
        </p:spPr>
        <p:txBody>
          <a:bodyPr lIns="0" tIns="0" rIns="0" bIns="0"/>
          <a:lstStyle/>
          <a:p>
            <a:pPr algn="ctr" fontAlgn="base">
              <a:spcBef>
                <a:spcPct val="0"/>
              </a:spcBef>
              <a:spcAft>
                <a:spcPct val="0"/>
              </a:spcAft>
              <a:defRPr/>
            </a:pPr>
            <a:endParaRPr lang="en-US" sz="3000">
              <a:solidFill>
                <a:srgbClr val="000000"/>
              </a:solidFill>
              <a:latin typeface="Arial" pitchFamily="34" charset="0"/>
              <a:cs typeface="Arial" pitchFamily="34" charset="0"/>
              <a:sym typeface="GillSans" pitchFamily="-110" charset="0"/>
            </a:endParaRPr>
          </a:p>
        </p:txBody>
      </p:sp>
      <p:pic>
        <p:nvPicPr>
          <p:cNvPr id="19" name="Picture 18" descr="Untitled-1.png"/>
          <p:cNvPicPr>
            <a:picLocks noChangeAspect="1"/>
          </p:cNvPicPr>
          <p:nvPr userDrawn="1"/>
        </p:nvPicPr>
        <p:blipFill>
          <a:blip r:embed="rId2"/>
          <a:stretch>
            <a:fillRect/>
          </a:stretch>
        </p:blipFill>
        <p:spPr>
          <a:xfrm>
            <a:off x="1327997" y="6338228"/>
            <a:ext cx="1385585" cy="146256"/>
          </a:xfrm>
          <a:prstGeom prst="rect">
            <a:avLst/>
          </a:prstGeom>
        </p:spPr>
      </p:pic>
      <p:sp>
        <p:nvSpPr>
          <p:cNvPr id="20" name="Rectangle 19"/>
          <p:cNvSpPr/>
          <p:nvPr userDrawn="1"/>
        </p:nvSpPr>
        <p:spPr bwMode="auto">
          <a:xfrm>
            <a:off x="1335815" y="6585618"/>
            <a:ext cx="1377766" cy="270000"/>
          </a:xfrm>
          <a:prstGeom prst="rect">
            <a:avLst/>
          </a:prstGeom>
          <a:solidFill>
            <a:srgbClr val="DDDDDD"/>
          </a:solidFill>
          <a:ln w="25400"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algn="ctr" defTabSz="914303" fontAlgn="base">
              <a:spcBef>
                <a:spcPct val="0"/>
              </a:spcBef>
              <a:spcAft>
                <a:spcPct val="0"/>
              </a:spcAft>
            </a:pPr>
            <a:endParaRPr lang="en-GB" sz="3000" dirty="0">
              <a:solidFill>
                <a:srgbClr val="000000"/>
              </a:solidFill>
              <a:latin typeface="Arial" pitchFamily="34" charset="0"/>
              <a:cs typeface="Arial" pitchFamily="34" charset="0"/>
              <a:sym typeface="GillSans" pitchFamily="-110" charset="0"/>
            </a:endParaRPr>
          </a:p>
        </p:txBody>
      </p:sp>
      <p:pic>
        <p:nvPicPr>
          <p:cNvPr id="21" name="Picture 8"/>
          <p:cNvPicPr>
            <a:picLocks noChangeAspect="1"/>
          </p:cNvPicPr>
          <p:nvPr userDrawn="1"/>
        </p:nvPicPr>
        <p:blipFill>
          <a:blip r:embed="rId3"/>
          <a:srcRect/>
          <a:stretch>
            <a:fillRect/>
          </a:stretch>
        </p:blipFill>
        <p:spPr bwMode="auto">
          <a:xfrm>
            <a:off x="3271299" y="6344095"/>
            <a:ext cx="999157" cy="140390"/>
          </a:xfrm>
          <a:prstGeom prst="rect">
            <a:avLst/>
          </a:prstGeom>
          <a:noFill/>
          <a:ln w="25400">
            <a:noFill/>
            <a:prstDash val="solid"/>
            <a:miter lim="800000"/>
            <a:headEnd/>
            <a:tailEnd/>
          </a:ln>
          <a:effectLst/>
        </p:spPr>
      </p:pic>
      <p:pic>
        <p:nvPicPr>
          <p:cNvPr id="12" name="Picture 10"/>
          <p:cNvPicPr>
            <a:picLocks noChangeAspect="1"/>
          </p:cNvPicPr>
          <p:nvPr userDrawn="1"/>
        </p:nvPicPr>
        <p:blipFill>
          <a:blip r:embed="rId4"/>
          <a:srcRect/>
          <a:stretch>
            <a:fillRect/>
          </a:stretch>
        </p:blipFill>
        <p:spPr bwMode="auto">
          <a:xfrm>
            <a:off x="6848518" y="6337976"/>
            <a:ext cx="1257819" cy="140958"/>
          </a:xfrm>
          <a:prstGeom prst="rect">
            <a:avLst/>
          </a:prstGeom>
          <a:noFill/>
          <a:ln w="25400">
            <a:noFill/>
            <a:prstDash val="solid"/>
            <a:miter lim="800000"/>
            <a:headEnd/>
            <a:tailEnd/>
          </a:ln>
          <a:effectLst/>
        </p:spPr>
      </p:pic>
      <p:pic>
        <p:nvPicPr>
          <p:cNvPr id="14" name="Picture 13" descr="Workspace_logo_gray.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23562" y="6337976"/>
            <a:ext cx="1466622" cy="162000"/>
          </a:xfrm>
          <a:prstGeom prst="rect">
            <a:avLst/>
          </a:prstGeom>
        </p:spPr>
      </p:pic>
    </p:spTree>
    <p:extLst>
      <p:ext uri="{BB962C8B-B14F-4D97-AF65-F5344CB8AC3E}">
        <p14:creationId xmlns:p14="http://schemas.microsoft.com/office/powerpoint/2010/main" val="247036773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ulty of 1000 - Text &amp; Image">
    <p:spTree>
      <p:nvGrpSpPr>
        <p:cNvPr id="1" name=""/>
        <p:cNvGrpSpPr/>
        <p:nvPr/>
      </p:nvGrpSpPr>
      <p:grpSpPr>
        <a:xfrm>
          <a:off x="0" y="0"/>
          <a:ext cx="0" cy="0"/>
          <a:chOff x="0" y="0"/>
          <a:chExt cx="0" cy="0"/>
        </a:xfrm>
      </p:grpSpPr>
      <p:sp>
        <p:nvSpPr>
          <p:cNvPr id="9" name="Title 1"/>
          <p:cNvSpPr>
            <a:spLocks noGrp="1"/>
          </p:cNvSpPr>
          <p:nvPr>
            <p:ph type="title"/>
          </p:nvPr>
        </p:nvSpPr>
        <p:spPr>
          <a:xfrm>
            <a:off x="663281" y="446402"/>
            <a:ext cx="7318573" cy="323166"/>
          </a:xfrm>
          <a:prstGeom prst="rect">
            <a:avLst/>
          </a:prstGeom>
        </p:spPr>
        <p:txBody>
          <a:bodyPr wrap="square" lIns="0" tIns="0" rIns="0" bIns="0">
            <a:spAutoFit/>
          </a:bodyPr>
          <a:lstStyle>
            <a:lvl1pPr algn="l">
              <a:defRPr lang="en-US" sz="2100" kern="1200" cap="all" baseline="0" dirty="0">
                <a:solidFill>
                  <a:srgbClr val="CB2E2D"/>
                </a:solidFill>
                <a:latin typeface="Arial" pitchFamily="34" charset="0"/>
                <a:ea typeface="ヒラギノ角ゴ Pro W3" pitchFamily="-110" charset="-128"/>
                <a:cs typeface="Arial" pitchFamily="34" charset="0"/>
                <a:sym typeface="DIN-Bold" pitchFamily="1" charset="0"/>
              </a:defRPr>
            </a:lvl1pPr>
          </a:lstStyle>
          <a:p>
            <a:r>
              <a:rPr lang="en-US"/>
              <a:t>Click to edit Master title style</a:t>
            </a:r>
            <a:endParaRPr lang="en-US" dirty="0"/>
          </a:p>
        </p:txBody>
      </p:sp>
      <p:sp>
        <p:nvSpPr>
          <p:cNvPr id="11" name="Picture Placeholder 10"/>
          <p:cNvSpPr>
            <a:spLocks noGrp="1"/>
          </p:cNvSpPr>
          <p:nvPr>
            <p:ph type="pic" sz="quarter" idx="10"/>
          </p:nvPr>
        </p:nvSpPr>
        <p:spPr>
          <a:xfrm>
            <a:off x="669019" y="1593063"/>
            <a:ext cx="4903992" cy="3654245"/>
          </a:xfrm>
          <a:prstGeom prst="rect">
            <a:avLst/>
          </a:prstGeom>
          <a:ln w="12700">
            <a:solidFill>
              <a:srgbClr val="DDDDDD"/>
            </a:solidFill>
          </a:ln>
        </p:spPr>
        <p:txBody>
          <a:bodyPr lIns="91421" tIns="45711" rIns="91421" bIns="45711"/>
          <a:lstStyle>
            <a:lvl1pPr marL="0" indent="0">
              <a:buNone/>
              <a:defRPr sz="1600">
                <a:latin typeface="Arial" pitchFamily="34" charset="0"/>
                <a:cs typeface="Arial" pitchFamily="34" charset="0"/>
              </a:defRPr>
            </a:lvl1pPr>
          </a:lstStyle>
          <a:p>
            <a:pPr lvl="0"/>
            <a:r>
              <a:rPr lang="en-US" noProof="0">
                <a:sym typeface="GillSans" pitchFamily="-110" charset="0"/>
              </a:rPr>
              <a:t>Click icon to add picture</a:t>
            </a:r>
            <a:endParaRPr lang="en-US" noProof="0" dirty="0">
              <a:sym typeface="GillSans" pitchFamily="-110" charset="0"/>
            </a:endParaRPr>
          </a:p>
        </p:txBody>
      </p:sp>
      <p:sp>
        <p:nvSpPr>
          <p:cNvPr id="8" name="Line 2"/>
          <p:cNvSpPr>
            <a:spLocks noChangeShapeType="1"/>
          </p:cNvSpPr>
          <p:nvPr userDrawn="1"/>
        </p:nvSpPr>
        <p:spPr bwMode="auto">
          <a:xfrm rot="10800000" flipH="1">
            <a:off x="671097" y="374651"/>
            <a:ext cx="7856861" cy="0"/>
          </a:xfrm>
          <a:prstGeom prst="line">
            <a:avLst/>
          </a:prstGeom>
          <a:noFill/>
          <a:ln w="12700">
            <a:solidFill>
              <a:srgbClr val="DDDDDD"/>
            </a:solidFill>
            <a:miter lim="800000"/>
            <a:headEnd/>
            <a:tailEnd/>
          </a:ln>
        </p:spPr>
        <p:txBody>
          <a:bodyPr lIns="0" tIns="0" rIns="0" bIns="0"/>
          <a:lstStyle/>
          <a:p>
            <a:pPr algn="ctr" fontAlgn="base">
              <a:spcBef>
                <a:spcPct val="0"/>
              </a:spcBef>
              <a:spcAft>
                <a:spcPct val="0"/>
              </a:spcAft>
              <a:defRPr/>
            </a:pPr>
            <a:endParaRPr lang="en-US" sz="3000">
              <a:solidFill>
                <a:srgbClr val="000000"/>
              </a:solidFill>
              <a:latin typeface="Arial" pitchFamily="34" charset="0"/>
              <a:cs typeface="Arial" pitchFamily="34" charset="0"/>
              <a:sym typeface="GillSans" pitchFamily="-110" charset="0"/>
            </a:endParaRPr>
          </a:p>
        </p:txBody>
      </p:sp>
      <p:sp>
        <p:nvSpPr>
          <p:cNvPr id="18" name="Line 2"/>
          <p:cNvSpPr>
            <a:spLocks noChangeShapeType="1"/>
          </p:cNvSpPr>
          <p:nvPr userDrawn="1"/>
        </p:nvSpPr>
        <p:spPr bwMode="auto">
          <a:xfrm rot="10800000" flipH="1" flipV="1">
            <a:off x="663281" y="6236500"/>
            <a:ext cx="7866536" cy="7145"/>
          </a:xfrm>
          <a:prstGeom prst="line">
            <a:avLst/>
          </a:prstGeom>
          <a:noFill/>
          <a:ln w="12700">
            <a:solidFill>
              <a:srgbClr val="DDDDDD"/>
            </a:solidFill>
            <a:miter lim="800000"/>
            <a:headEnd/>
            <a:tailEnd/>
          </a:ln>
        </p:spPr>
        <p:txBody>
          <a:bodyPr lIns="0" tIns="0" rIns="0" bIns="0"/>
          <a:lstStyle/>
          <a:p>
            <a:pPr algn="ctr" fontAlgn="base">
              <a:spcBef>
                <a:spcPct val="0"/>
              </a:spcBef>
              <a:spcAft>
                <a:spcPct val="0"/>
              </a:spcAft>
              <a:defRPr/>
            </a:pPr>
            <a:endParaRPr lang="en-US" sz="3000">
              <a:solidFill>
                <a:srgbClr val="000000"/>
              </a:solidFill>
              <a:latin typeface="Arial" pitchFamily="34" charset="0"/>
              <a:cs typeface="Arial" pitchFamily="34" charset="0"/>
              <a:sym typeface="GillSans" pitchFamily="-110" charset="0"/>
            </a:endParaRPr>
          </a:p>
        </p:txBody>
      </p:sp>
      <p:sp>
        <p:nvSpPr>
          <p:cNvPr id="24" name="Text Placeholder 15"/>
          <p:cNvSpPr>
            <a:spLocks noGrp="1"/>
          </p:cNvSpPr>
          <p:nvPr>
            <p:ph type="body" sz="quarter" idx="11"/>
          </p:nvPr>
        </p:nvSpPr>
        <p:spPr>
          <a:xfrm>
            <a:off x="5805112" y="1622585"/>
            <a:ext cx="2734190" cy="2923208"/>
          </a:xfrm>
          <a:prstGeom prst="rect">
            <a:avLst/>
          </a:prstGeom>
        </p:spPr>
        <p:txBody>
          <a:bodyPr wrap="square" lIns="0" tIns="0" rIns="0" bIns="0">
            <a:noAutofit/>
          </a:bodyPr>
          <a:lstStyle>
            <a:lvl1pPr marL="0" indent="-345528">
              <a:spcBef>
                <a:spcPts val="0"/>
              </a:spcBef>
              <a:buClr>
                <a:srgbClr val="CB2E2D"/>
              </a:buClr>
              <a:buSzPct val="100000"/>
              <a:buFont typeface="Arial" pitchFamily="34" charset="0"/>
              <a:buNone/>
              <a:defRPr sz="2100" baseline="0">
                <a:latin typeface="Arial" pitchFamily="34" charset="0"/>
                <a:cs typeface="Arial" pitchFamily="34" charset="0"/>
              </a:defRPr>
            </a:lvl1pPr>
            <a:lvl2pPr>
              <a:spcBef>
                <a:spcPts val="0"/>
              </a:spcBef>
              <a:buClr>
                <a:srgbClr val="C4233C"/>
              </a:buClr>
              <a:buSzPct val="100000"/>
              <a:buFont typeface="Arial" pitchFamily="34" charset="0"/>
              <a:buChar char="•"/>
              <a:defRPr sz="1600"/>
            </a:lvl2pPr>
            <a:lvl3pPr>
              <a:spcBef>
                <a:spcPts val="0"/>
              </a:spcBef>
              <a:buClr>
                <a:srgbClr val="C4233C"/>
              </a:buClr>
              <a:buSzPct val="100000"/>
              <a:buFontTx/>
              <a:buChar char="–"/>
              <a:defRPr sz="1600"/>
            </a:lvl3pPr>
            <a:lvl4pPr>
              <a:spcBef>
                <a:spcPts val="0"/>
              </a:spcBef>
              <a:buClr>
                <a:srgbClr val="C4233C"/>
              </a:buClr>
              <a:buSzPct val="100000"/>
              <a:buFont typeface="Arial" pitchFamily="34" charset="0"/>
              <a:buChar char="•"/>
              <a:defRPr sz="1600"/>
            </a:lvl4pPr>
            <a:lvl5pPr>
              <a:spcBef>
                <a:spcPts val="0"/>
              </a:spcBef>
              <a:buClr>
                <a:srgbClr val="C4233C"/>
              </a:buClr>
              <a:buSzPct val="100000"/>
              <a:buFontTx/>
              <a:buChar char="–"/>
              <a:defRPr sz="1600"/>
            </a:lvl5pPr>
          </a:lstStyle>
          <a:p>
            <a:pPr lvl="0"/>
            <a:r>
              <a:rPr lang="en-US"/>
              <a:t>Click to edit Master text styles</a:t>
            </a:r>
          </a:p>
        </p:txBody>
      </p:sp>
      <p:pic>
        <p:nvPicPr>
          <p:cNvPr id="13" name="Picture 12" descr="Untitled-1.png"/>
          <p:cNvPicPr>
            <a:picLocks noChangeAspect="1"/>
          </p:cNvPicPr>
          <p:nvPr userDrawn="1"/>
        </p:nvPicPr>
        <p:blipFill>
          <a:blip r:embed="rId2"/>
          <a:stretch>
            <a:fillRect/>
          </a:stretch>
        </p:blipFill>
        <p:spPr>
          <a:xfrm>
            <a:off x="1327997" y="6338228"/>
            <a:ext cx="1385585" cy="146256"/>
          </a:xfrm>
          <a:prstGeom prst="rect">
            <a:avLst/>
          </a:prstGeom>
        </p:spPr>
      </p:pic>
      <p:sp>
        <p:nvSpPr>
          <p:cNvPr id="19" name="Rectangle 18"/>
          <p:cNvSpPr/>
          <p:nvPr userDrawn="1"/>
        </p:nvSpPr>
        <p:spPr bwMode="auto">
          <a:xfrm>
            <a:off x="1335815" y="6585618"/>
            <a:ext cx="1377766" cy="270000"/>
          </a:xfrm>
          <a:prstGeom prst="rect">
            <a:avLst/>
          </a:prstGeom>
          <a:solidFill>
            <a:srgbClr val="DDDDDD"/>
          </a:solidFill>
          <a:ln w="25400"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algn="ctr" defTabSz="914303" fontAlgn="base">
              <a:spcBef>
                <a:spcPct val="0"/>
              </a:spcBef>
              <a:spcAft>
                <a:spcPct val="0"/>
              </a:spcAft>
            </a:pPr>
            <a:endParaRPr lang="en-GB" sz="3000" dirty="0">
              <a:solidFill>
                <a:srgbClr val="000000"/>
              </a:solidFill>
              <a:latin typeface="Arial" pitchFamily="34" charset="0"/>
              <a:cs typeface="Arial" pitchFamily="34" charset="0"/>
              <a:sym typeface="GillSans" pitchFamily="-110" charset="0"/>
            </a:endParaRPr>
          </a:p>
        </p:txBody>
      </p:sp>
      <p:pic>
        <p:nvPicPr>
          <p:cNvPr id="20" name="Picture 8"/>
          <p:cNvPicPr>
            <a:picLocks noChangeAspect="1"/>
          </p:cNvPicPr>
          <p:nvPr userDrawn="1"/>
        </p:nvPicPr>
        <p:blipFill>
          <a:blip r:embed="rId3"/>
          <a:srcRect/>
          <a:stretch>
            <a:fillRect/>
          </a:stretch>
        </p:blipFill>
        <p:spPr bwMode="auto">
          <a:xfrm>
            <a:off x="3271299" y="6344095"/>
            <a:ext cx="999157" cy="140390"/>
          </a:xfrm>
          <a:prstGeom prst="rect">
            <a:avLst/>
          </a:prstGeom>
          <a:noFill/>
          <a:ln w="25400">
            <a:noFill/>
            <a:prstDash val="solid"/>
            <a:miter lim="800000"/>
            <a:headEnd/>
            <a:tailEnd/>
          </a:ln>
          <a:effectLst/>
        </p:spPr>
      </p:pic>
      <p:pic>
        <p:nvPicPr>
          <p:cNvPr id="12" name="Picture 10"/>
          <p:cNvPicPr>
            <a:picLocks noChangeAspect="1"/>
          </p:cNvPicPr>
          <p:nvPr userDrawn="1"/>
        </p:nvPicPr>
        <p:blipFill>
          <a:blip r:embed="rId4"/>
          <a:srcRect/>
          <a:stretch>
            <a:fillRect/>
          </a:stretch>
        </p:blipFill>
        <p:spPr bwMode="auto">
          <a:xfrm>
            <a:off x="6848518" y="6337976"/>
            <a:ext cx="1257819" cy="140958"/>
          </a:xfrm>
          <a:prstGeom prst="rect">
            <a:avLst/>
          </a:prstGeom>
          <a:noFill/>
          <a:ln w="25400">
            <a:noFill/>
            <a:prstDash val="solid"/>
            <a:miter lim="800000"/>
            <a:headEnd/>
            <a:tailEnd/>
          </a:ln>
          <a:effectLst/>
        </p:spPr>
      </p:pic>
      <p:pic>
        <p:nvPicPr>
          <p:cNvPr id="14" name="Picture 13" descr="Workspace_logo_gray.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23562" y="6337976"/>
            <a:ext cx="1466622" cy="162000"/>
          </a:xfrm>
          <a:prstGeom prst="rect">
            <a:avLst/>
          </a:prstGeom>
        </p:spPr>
      </p:pic>
    </p:spTree>
    <p:extLst>
      <p:ext uri="{BB962C8B-B14F-4D97-AF65-F5344CB8AC3E}">
        <p14:creationId xmlns:p14="http://schemas.microsoft.com/office/powerpoint/2010/main" val="272187696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ulty of 1000 - Text &amp; Image2">
    <p:spTree>
      <p:nvGrpSpPr>
        <p:cNvPr id="1" name=""/>
        <p:cNvGrpSpPr/>
        <p:nvPr/>
      </p:nvGrpSpPr>
      <p:grpSpPr>
        <a:xfrm>
          <a:off x="0" y="0"/>
          <a:ext cx="0" cy="0"/>
          <a:chOff x="0" y="0"/>
          <a:chExt cx="0" cy="0"/>
        </a:xfrm>
      </p:grpSpPr>
      <p:sp>
        <p:nvSpPr>
          <p:cNvPr id="9" name="Title 1"/>
          <p:cNvSpPr>
            <a:spLocks noGrp="1"/>
          </p:cNvSpPr>
          <p:nvPr>
            <p:ph type="title"/>
          </p:nvPr>
        </p:nvSpPr>
        <p:spPr>
          <a:xfrm>
            <a:off x="663281" y="446402"/>
            <a:ext cx="7318573" cy="323166"/>
          </a:xfrm>
          <a:prstGeom prst="rect">
            <a:avLst/>
          </a:prstGeom>
        </p:spPr>
        <p:txBody>
          <a:bodyPr wrap="square" lIns="0" tIns="0" rIns="0" bIns="0">
            <a:spAutoFit/>
          </a:bodyPr>
          <a:lstStyle>
            <a:lvl1pPr algn="l">
              <a:defRPr lang="en-US" sz="2100" kern="1200" cap="all" baseline="0" dirty="0">
                <a:solidFill>
                  <a:srgbClr val="CB2E2D"/>
                </a:solidFill>
                <a:latin typeface="Arial" pitchFamily="34" charset="0"/>
                <a:ea typeface="ヒラギノ角ゴ Pro W3" pitchFamily="-110" charset="-128"/>
                <a:cs typeface="Arial" pitchFamily="34" charset="0"/>
                <a:sym typeface="DIN-Bold" pitchFamily="1" charset="0"/>
              </a:defRPr>
            </a:lvl1pPr>
          </a:lstStyle>
          <a:p>
            <a:r>
              <a:rPr lang="en-US"/>
              <a:t>Click to edit Master title style</a:t>
            </a:r>
            <a:endParaRPr lang="en-US" dirty="0"/>
          </a:p>
        </p:txBody>
      </p:sp>
      <p:sp>
        <p:nvSpPr>
          <p:cNvPr id="13" name="Picture Placeholder 12"/>
          <p:cNvSpPr>
            <a:spLocks noGrp="1"/>
          </p:cNvSpPr>
          <p:nvPr>
            <p:ph type="pic" sz="quarter" idx="11"/>
          </p:nvPr>
        </p:nvSpPr>
        <p:spPr>
          <a:xfrm>
            <a:off x="671099" y="1593058"/>
            <a:ext cx="2710279" cy="2086598"/>
          </a:xfrm>
          <a:prstGeom prst="rect">
            <a:avLst/>
          </a:prstGeom>
          <a:ln w="12700">
            <a:solidFill>
              <a:srgbClr val="DDDDDD"/>
            </a:solidFill>
          </a:ln>
        </p:spPr>
        <p:txBody>
          <a:bodyPr lIns="91421" tIns="45711" rIns="91421" bIns="45711"/>
          <a:lstStyle>
            <a:lvl1pPr marL="0" indent="0">
              <a:buNone/>
              <a:defRPr sz="1600">
                <a:latin typeface="Arial" pitchFamily="34" charset="0"/>
                <a:cs typeface="Arial" pitchFamily="34" charset="0"/>
              </a:defRPr>
            </a:lvl1pPr>
          </a:lstStyle>
          <a:p>
            <a:pPr lvl="0"/>
            <a:r>
              <a:rPr lang="en-US" noProof="0">
                <a:sym typeface="GillSans" pitchFamily="-110" charset="0"/>
              </a:rPr>
              <a:t>Click icon to add picture</a:t>
            </a:r>
            <a:endParaRPr lang="en-US" noProof="0" dirty="0">
              <a:sym typeface="GillSans" pitchFamily="-110" charset="0"/>
            </a:endParaRPr>
          </a:p>
        </p:txBody>
      </p:sp>
      <p:sp>
        <p:nvSpPr>
          <p:cNvPr id="8" name="Line 2"/>
          <p:cNvSpPr>
            <a:spLocks noChangeShapeType="1"/>
          </p:cNvSpPr>
          <p:nvPr userDrawn="1"/>
        </p:nvSpPr>
        <p:spPr bwMode="auto">
          <a:xfrm rot="10800000" flipH="1">
            <a:off x="671097" y="374651"/>
            <a:ext cx="7856861" cy="0"/>
          </a:xfrm>
          <a:prstGeom prst="line">
            <a:avLst/>
          </a:prstGeom>
          <a:noFill/>
          <a:ln w="12700">
            <a:solidFill>
              <a:srgbClr val="DDDDDD"/>
            </a:solidFill>
            <a:miter lim="800000"/>
            <a:headEnd/>
            <a:tailEnd/>
          </a:ln>
        </p:spPr>
        <p:txBody>
          <a:bodyPr lIns="0" tIns="0" rIns="0" bIns="0"/>
          <a:lstStyle/>
          <a:p>
            <a:pPr algn="ctr" fontAlgn="base">
              <a:spcBef>
                <a:spcPct val="0"/>
              </a:spcBef>
              <a:spcAft>
                <a:spcPct val="0"/>
              </a:spcAft>
              <a:defRPr/>
            </a:pPr>
            <a:endParaRPr lang="en-US" sz="3000">
              <a:solidFill>
                <a:srgbClr val="000000"/>
              </a:solidFill>
              <a:latin typeface="Arial" pitchFamily="34" charset="0"/>
              <a:cs typeface="Arial" pitchFamily="34" charset="0"/>
              <a:sym typeface="GillSans" pitchFamily="-110" charset="0"/>
            </a:endParaRPr>
          </a:p>
        </p:txBody>
      </p:sp>
      <p:sp>
        <p:nvSpPr>
          <p:cNvPr id="28" name="Line 2"/>
          <p:cNvSpPr>
            <a:spLocks noChangeShapeType="1"/>
          </p:cNvSpPr>
          <p:nvPr userDrawn="1"/>
        </p:nvSpPr>
        <p:spPr bwMode="auto">
          <a:xfrm rot="10800000" flipH="1" flipV="1">
            <a:off x="663281" y="6236500"/>
            <a:ext cx="7866536" cy="7145"/>
          </a:xfrm>
          <a:prstGeom prst="line">
            <a:avLst/>
          </a:prstGeom>
          <a:noFill/>
          <a:ln w="12700">
            <a:solidFill>
              <a:srgbClr val="DDDDDD"/>
            </a:solidFill>
            <a:miter lim="800000"/>
            <a:headEnd/>
            <a:tailEnd/>
          </a:ln>
        </p:spPr>
        <p:txBody>
          <a:bodyPr lIns="0" tIns="0" rIns="0" bIns="0"/>
          <a:lstStyle/>
          <a:p>
            <a:pPr algn="ctr" fontAlgn="base">
              <a:spcBef>
                <a:spcPct val="0"/>
              </a:spcBef>
              <a:spcAft>
                <a:spcPct val="0"/>
              </a:spcAft>
              <a:defRPr/>
            </a:pPr>
            <a:endParaRPr lang="en-US" sz="3000">
              <a:solidFill>
                <a:srgbClr val="000000"/>
              </a:solidFill>
              <a:latin typeface="Arial" pitchFamily="34" charset="0"/>
              <a:cs typeface="Arial" pitchFamily="34" charset="0"/>
              <a:sym typeface="GillSans" pitchFamily="-110" charset="0"/>
            </a:endParaRPr>
          </a:p>
        </p:txBody>
      </p:sp>
      <p:sp>
        <p:nvSpPr>
          <p:cNvPr id="23" name="Text Placeholder 15"/>
          <p:cNvSpPr>
            <a:spLocks noGrp="1"/>
          </p:cNvSpPr>
          <p:nvPr>
            <p:ph type="body" sz="quarter" idx="12"/>
          </p:nvPr>
        </p:nvSpPr>
        <p:spPr>
          <a:xfrm>
            <a:off x="3594996" y="1622398"/>
            <a:ext cx="4944306" cy="2109788"/>
          </a:xfrm>
          <a:prstGeom prst="rect">
            <a:avLst/>
          </a:prstGeom>
        </p:spPr>
        <p:txBody>
          <a:bodyPr wrap="square" lIns="0" tIns="0" rIns="0" bIns="0">
            <a:noAutofit/>
          </a:bodyPr>
          <a:lstStyle>
            <a:lvl1pPr marL="0" indent="-345528">
              <a:spcBef>
                <a:spcPts val="0"/>
              </a:spcBef>
              <a:buClr>
                <a:srgbClr val="CB2E2D"/>
              </a:buClr>
              <a:buSzPct val="100000"/>
              <a:buFont typeface="Arial" pitchFamily="34" charset="0"/>
              <a:buNone/>
              <a:defRPr sz="2100" baseline="0">
                <a:latin typeface="Arial" pitchFamily="34" charset="0"/>
                <a:cs typeface="Arial" pitchFamily="34" charset="0"/>
              </a:defRPr>
            </a:lvl1pPr>
            <a:lvl2pPr>
              <a:spcBef>
                <a:spcPts val="0"/>
              </a:spcBef>
              <a:buClr>
                <a:srgbClr val="C4233C"/>
              </a:buClr>
              <a:buSzPct val="100000"/>
              <a:buFont typeface="Arial" pitchFamily="34" charset="0"/>
              <a:buChar char="•"/>
              <a:defRPr sz="1600"/>
            </a:lvl2pPr>
            <a:lvl3pPr>
              <a:spcBef>
                <a:spcPts val="0"/>
              </a:spcBef>
              <a:buClr>
                <a:srgbClr val="C4233C"/>
              </a:buClr>
              <a:buSzPct val="100000"/>
              <a:buFontTx/>
              <a:buChar char="–"/>
              <a:defRPr sz="1600"/>
            </a:lvl3pPr>
            <a:lvl4pPr>
              <a:spcBef>
                <a:spcPts val="0"/>
              </a:spcBef>
              <a:buClr>
                <a:srgbClr val="C4233C"/>
              </a:buClr>
              <a:buSzPct val="100000"/>
              <a:buFont typeface="Arial" pitchFamily="34" charset="0"/>
              <a:buChar char="•"/>
              <a:defRPr sz="1600"/>
            </a:lvl4pPr>
            <a:lvl5pPr>
              <a:spcBef>
                <a:spcPts val="0"/>
              </a:spcBef>
              <a:buClr>
                <a:srgbClr val="C4233C"/>
              </a:buClr>
              <a:buSzPct val="100000"/>
              <a:buFontTx/>
              <a:buChar char="–"/>
              <a:defRPr sz="1600"/>
            </a:lvl5pPr>
          </a:lstStyle>
          <a:p>
            <a:pPr lvl="0"/>
            <a:r>
              <a:rPr lang="en-US"/>
              <a:t>Click to edit Master text styles</a:t>
            </a:r>
          </a:p>
        </p:txBody>
      </p:sp>
      <p:pic>
        <p:nvPicPr>
          <p:cNvPr id="14" name="Picture 13" descr="Untitled-1.png"/>
          <p:cNvPicPr>
            <a:picLocks noChangeAspect="1"/>
          </p:cNvPicPr>
          <p:nvPr userDrawn="1"/>
        </p:nvPicPr>
        <p:blipFill>
          <a:blip r:embed="rId2"/>
          <a:stretch>
            <a:fillRect/>
          </a:stretch>
        </p:blipFill>
        <p:spPr>
          <a:xfrm>
            <a:off x="1327997" y="6338228"/>
            <a:ext cx="1385585" cy="146256"/>
          </a:xfrm>
          <a:prstGeom prst="rect">
            <a:avLst/>
          </a:prstGeom>
        </p:spPr>
      </p:pic>
      <p:sp>
        <p:nvSpPr>
          <p:cNvPr id="19" name="Rectangle 18"/>
          <p:cNvSpPr/>
          <p:nvPr userDrawn="1"/>
        </p:nvSpPr>
        <p:spPr bwMode="auto">
          <a:xfrm>
            <a:off x="1335815" y="6585618"/>
            <a:ext cx="1377766" cy="270000"/>
          </a:xfrm>
          <a:prstGeom prst="rect">
            <a:avLst/>
          </a:prstGeom>
          <a:solidFill>
            <a:srgbClr val="DDDDDD"/>
          </a:solidFill>
          <a:ln w="25400"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algn="ctr" defTabSz="914303" fontAlgn="base">
              <a:spcBef>
                <a:spcPct val="0"/>
              </a:spcBef>
              <a:spcAft>
                <a:spcPct val="0"/>
              </a:spcAft>
            </a:pPr>
            <a:endParaRPr lang="en-GB" sz="3000" dirty="0">
              <a:solidFill>
                <a:srgbClr val="000000"/>
              </a:solidFill>
              <a:latin typeface="Arial" pitchFamily="34" charset="0"/>
              <a:cs typeface="Arial" pitchFamily="34" charset="0"/>
              <a:sym typeface="GillSans" pitchFamily="-110" charset="0"/>
            </a:endParaRPr>
          </a:p>
        </p:txBody>
      </p:sp>
      <p:pic>
        <p:nvPicPr>
          <p:cNvPr id="20" name="Picture 8"/>
          <p:cNvPicPr>
            <a:picLocks noChangeAspect="1"/>
          </p:cNvPicPr>
          <p:nvPr userDrawn="1"/>
        </p:nvPicPr>
        <p:blipFill>
          <a:blip r:embed="rId3"/>
          <a:srcRect/>
          <a:stretch>
            <a:fillRect/>
          </a:stretch>
        </p:blipFill>
        <p:spPr bwMode="auto">
          <a:xfrm>
            <a:off x="3271299" y="6344095"/>
            <a:ext cx="999157" cy="140390"/>
          </a:xfrm>
          <a:prstGeom prst="rect">
            <a:avLst/>
          </a:prstGeom>
          <a:noFill/>
          <a:ln w="25400">
            <a:noFill/>
            <a:prstDash val="solid"/>
            <a:miter lim="800000"/>
            <a:headEnd/>
            <a:tailEnd/>
          </a:ln>
          <a:effectLst/>
        </p:spPr>
      </p:pic>
      <p:pic>
        <p:nvPicPr>
          <p:cNvPr id="12" name="Picture 10"/>
          <p:cNvPicPr>
            <a:picLocks noChangeAspect="1"/>
          </p:cNvPicPr>
          <p:nvPr userDrawn="1"/>
        </p:nvPicPr>
        <p:blipFill>
          <a:blip r:embed="rId4"/>
          <a:srcRect/>
          <a:stretch>
            <a:fillRect/>
          </a:stretch>
        </p:blipFill>
        <p:spPr bwMode="auto">
          <a:xfrm>
            <a:off x="6848518" y="6337976"/>
            <a:ext cx="1257819" cy="140958"/>
          </a:xfrm>
          <a:prstGeom prst="rect">
            <a:avLst/>
          </a:prstGeom>
          <a:noFill/>
          <a:ln w="25400">
            <a:noFill/>
            <a:prstDash val="solid"/>
            <a:miter lim="800000"/>
            <a:headEnd/>
            <a:tailEnd/>
          </a:ln>
          <a:effectLst/>
        </p:spPr>
      </p:pic>
      <p:pic>
        <p:nvPicPr>
          <p:cNvPr id="15" name="Picture 14" descr="Workspace_logo_gray.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23562" y="6337976"/>
            <a:ext cx="1466622" cy="162000"/>
          </a:xfrm>
          <a:prstGeom prst="rect">
            <a:avLst/>
          </a:prstGeom>
        </p:spPr>
      </p:pic>
    </p:spTree>
    <p:extLst>
      <p:ext uri="{BB962C8B-B14F-4D97-AF65-F5344CB8AC3E}">
        <p14:creationId xmlns:p14="http://schemas.microsoft.com/office/powerpoint/2010/main" val="12532554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ime - Right Image &amp; Text">
    <p:spTree>
      <p:nvGrpSpPr>
        <p:cNvPr id="1" name=""/>
        <p:cNvGrpSpPr/>
        <p:nvPr/>
      </p:nvGrpSpPr>
      <p:grpSpPr>
        <a:xfrm>
          <a:off x="0" y="0"/>
          <a:ext cx="0" cy="0"/>
          <a:chOff x="0" y="0"/>
          <a:chExt cx="0" cy="0"/>
        </a:xfrm>
      </p:grpSpPr>
      <p:sp>
        <p:nvSpPr>
          <p:cNvPr id="9" name="Title 1"/>
          <p:cNvSpPr>
            <a:spLocks noGrp="1"/>
          </p:cNvSpPr>
          <p:nvPr>
            <p:ph type="title"/>
          </p:nvPr>
        </p:nvSpPr>
        <p:spPr>
          <a:xfrm>
            <a:off x="663281" y="446402"/>
            <a:ext cx="7318573" cy="323166"/>
          </a:xfrm>
          <a:prstGeom prst="rect">
            <a:avLst/>
          </a:prstGeom>
        </p:spPr>
        <p:txBody>
          <a:bodyPr wrap="square" lIns="0" tIns="0" rIns="0" bIns="0">
            <a:spAutoFit/>
          </a:bodyPr>
          <a:lstStyle>
            <a:lvl1pPr algn="l">
              <a:defRPr lang="en-US" sz="2100" kern="1200" cap="all" baseline="0" dirty="0">
                <a:solidFill>
                  <a:srgbClr val="CB2E2D"/>
                </a:solidFill>
                <a:latin typeface="Arial" pitchFamily="34" charset="0"/>
                <a:ea typeface="ヒラギノ角ゴ Pro W3" pitchFamily="-110" charset="-128"/>
                <a:cs typeface="Arial" pitchFamily="34" charset="0"/>
                <a:sym typeface="DIN-Bold" pitchFamily="1" charset="0"/>
              </a:defRPr>
            </a:lvl1pPr>
          </a:lstStyle>
          <a:p>
            <a:r>
              <a:rPr lang="en-US" dirty="0"/>
              <a:t>Click to edit Master title style</a:t>
            </a:r>
          </a:p>
        </p:txBody>
      </p:sp>
      <p:sp>
        <p:nvSpPr>
          <p:cNvPr id="13" name="Picture Placeholder 12"/>
          <p:cNvSpPr>
            <a:spLocks noGrp="1"/>
          </p:cNvSpPr>
          <p:nvPr>
            <p:ph type="pic" sz="quarter" idx="11"/>
          </p:nvPr>
        </p:nvSpPr>
        <p:spPr>
          <a:xfrm>
            <a:off x="5805001" y="1585913"/>
            <a:ext cx="2710279" cy="2086598"/>
          </a:xfrm>
          <a:prstGeom prst="rect">
            <a:avLst/>
          </a:prstGeom>
          <a:ln w="12700">
            <a:solidFill>
              <a:srgbClr val="DDDDDD"/>
            </a:solidFill>
          </a:ln>
        </p:spPr>
        <p:txBody>
          <a:bodyPr lIns="91421" tIns="45711" rIns="91421" bIns="45711"/>
          <a:lstStyle>
            <a:lvl1pPr marL="0" indent="0">
              <a:buNone/>
              <a:defRPr sz="1600">
                <a:latin typeface="Arial" pitchFamily="34" charset="0"/>
                <a:cs typeface="Arial" pitchFamily="34" charset="0"/>
              </a:defRPr>
            </a:lvl1pPr>
          </a:lstStyle>
          <a:p>
            <a:pPr lvl="0"/>
            <a:r>
              <a:rPr lang="en-US" noProof="0">
                <a:sym typeface="GillSans" pitchFamily="-110" charset="0"/>
              </a:rPr>
              <a:t>Click icon to add picture</a:t>
            </a:r>
            <a:endParaRPr lang="en-US" noProof="0" dirty="0">
              <a:sym typeface="GillSans" pitchFamily="-110" charset="0"/>
            </a:endParaRPr>
          </a:p>
        </p:txBody>
      </p:sp>
      <p:sp>
        <p:nvSpPr>
          <p:cNvPr id="8" name="Line 2"/>
          <p:cNvSpPr>
            <a:spLocks noChangeShapeType="1"/>
          </p:cNvSpPr>
          <p:nvPr userDrawn="1"/>
        </p:nvSpPr>
        <p:spPr bwMode="auto">
          <a:xfrm rot="10800000" flipH="1">
            <a:off x="671097" y="374651"/>
            <a:ext cx="7856861" cy="0"/>
          </a:xfrm>
          <a:prstGeom prst="line">
            <a:avLst/>
          </a:prstGeom>
          <a:noFill/>
          <a:ln w="12700">
            <a:solidFill>
              <a:srgbClr val="DDDDDD"/>
            </a:solidFill>
            <a:miter lim="800000"/>
            <a:headEnd/>
            <a:tailEnd/>
          </a:ln>
        </p:spPr>
        <p:txBody>
          <a:bodyPr lIns="0" tIns="0" rIns="0" bIns="0"/>
          <a:lstStyle/>
          <a:p>
            <a:pPr algn="ctr" fontAlgn="base">
              <a:spcBef>
                <a:spcPct val="0"/>
              </a:spcBef>
              <a:spcAft>
                <a:spcPct val="0"/>
              </a:spcAft>
              <a:defRPr/>
            </a:pPr>
            <a:endParaRPr lang="en-US" sz="3000">
              <a:solidFill>
                <a:srgbClr val="000000"/>
              </a:solidFill>
              <a:latin typeface="Arial" pitchFamily="34" charset="0"/>
              <a:cs typeface="Arial" pitchFamily="34" charset="0"/>
              <a:sym typeface="GillSans" pitchFamily="-110" charset="0"/>
            </a:endParaRPr>
          </a:p>
        </p:txBody>
      </p:sp>
      <p:sp>
        <p:nvSpPr>
          <p:cNvPr id="28" name="Line 2"/>
          <p:cNvSpPr>
            <a:spLocks noChangeShapeType="1"/>
          </p:cNvSpPr>
          <p:nvPr userDrawn="1"/>
        </p:nvSpPr>
        <p:spPr bwMode="auto">
          <a:xfrm rot="10800000" flipH="1" flipV="1">
            <a:off x="663281" y="6236500"/>
            <a:ext cx="7866536" cy="7145"/>
          </a:xfrm>
          <a:prstGeom prst="line">
            <a:avLst/>
          </a:prstGeom>
          <a:noFill/>
          <a:ln w="12700">
            <a:solidFill>
              <a:srgbClr val="DDDDDD"/>
            </a:solidFill>
            <a:miter lim="800000"/>
            <a:headEnd/>
            <a:tailEnd/>
          </a:ln>
        </p:spPr>
        <p:txBody>
          <a:bodyPr lIns="0" tIns="0" rIns="0" bIns="0"/>
          <a:lstStyle/>
          <a:p>
            <a:pPr algn="ctr" fontAlgn="base">
              <a:spcBef>
                <a:spcPct val="0"/>
              </a:spcBef>
              <a:spcAft>
                <a:spcPct val="0"/>
              </a:spcAft>
              <a:defRPr/>
            </a:pPr>
            <a:endParaRPr lang="en-US" sz="3000">
              <a:solidFill>
                <a:srgbClr val="000000"/>
              </a:solidFill>
              <a:latin typeface="Arial" pitchFamily="34" charset="0"/>
              <a:cs typeface="Arial" pitchFamily="34" charset="0"/>
              <a:sym typeface="GillSans" pitchFamily="-110" charset="0"/>
            </a:endParaRPr>
          </a:p>
        </p:txBody>
      </p:sp>
      <p:sp>
        <p:nvSpPr>
          <p:cNvPr id="19" name="Text Placeholder 15"/>
          <p:cNvSpPr>
            <a:spLocks noGrp="1"/>
          </p:cNvSpPr>
          <p:nvPr>
            <p:ph type="body" sz="quarter" idx="12"/>
          </p:nvPr>
        </p:nvSpPr>
        <p:spPr>
          <a:xfrm>
            <a:off x="661093" y="1585914"/>
            <a:ext cx="4913996" cy="2116932"/>
          </a:xfrm>
          <a:prstGeom prst="rect">
            <a:avLst/>
          </a:prstGeom>
        </p:spPr>
        <p:txBody>
          <a:bodyPr wrap="square" lIns="0" tIns="0" rIns="0" bIns="0">
            <a:noAutofit/>
          </a:bodyPr>
          <a:lstStyle>
            <a:lvl1pPr marL="0" indent="-345528">
              <a:spcBef>
                <a:spcPts val="0"/>
              </a:spcBef>
              <a:buClr>
                <a:srgbClr val="CB2E2D"/>
              </a:buClr>
              <a:buSzPct val="100000"/>
              <a:buFont typeface="Arial" pitchFamily="34" charset="0"/>
              <a:buNone/>
              <a:defRPr sz="2100" baseline="0">
                <a:latin typeface="Arial" pitchFamily="34" charset="0"/>
                <a:cs typeface="Arial" pitchFamily="34" charset="0"/>
              </a:defRPr>
            </a:lvl1pPr>
            <a:lvl2pPr>
              <a:spcBef>
                <a:spcPts val="0"/>
              </a:spcBef>
              <a:buClr>
                <a:srgbClr val="C4233C"/>
              </a:buClr>
              <a:buSzPct val="100000"/>
              <a:buFont typeface="Arial" pitchFamily="34" charset="0"/>
              <a:buChar char="•"/>
              <a:defRPr sz="1600"/>
            </a:lvl2pPr>
            <a:lvl3pPr>
              <a:spcBef>
                <a:spcPts val="0"/>
              </a:spcBef>
              <a:buClr>
                <a:srgbClr val="C4233C"/>
              </a:buClr>
              <a:buSzPct val="100000"/>
              <a:buFontTx/>
              <a:buChar char="–"/>
              <a:defRPr sz="1600"/>
            </a:lvl3pPr>
            <a:lvl4pPr>
              <a:spcBef>
                <a:spcPts val="0"/>
              </a:spcBef>
              <a:buClr>
                <a:srgbClr val="C4233C"/>
              </a:buClr>
              <a:buSzPct val="100000"/>
              <a:buFont typeface="Arial" pitchFamily="34" charset="0"/>
              <a:buChar char="•"/>
              <a:defRPr sz="1600"/>
            </a:lvl4pPr>
            <a:lvl5pPr>
              <a:spcBef>
                <a:spcPts val="0"/>
              </a:spcBef>
              <a:buClr>
                <a:srgbClr val="C4233C"/>
              </a:buClr>
              <a:buSzPct val="100000"/>
              <a:buFontTx/>
              <a:buChar char="–"/>
              <a:defRPr sz="1600"/>
            </a:lvl5pPr>
          </a:lstStyle>
          <a:p>
            <a:pPr lvl="0"/>
            <a:r>
              <a:rPr lang="en-US"/>
              <a:t>Click to edit Master text styles</a:t>
            </a:r>
          </a:p>
        </p:txBody>
      </p:sp>
      <p:pic>
        <p:nvPicPr>
          <p:cNvPr id="14" name="Picture 13" descr="Untitled-1.png"/>
          <p:cNvPicPr>
            <a:picLocks noChangeAspect="1"/>
          </p:cNvPicPr>
          <p:nvPr userDrawn="1"/>
        </p:nvPicPr>
        <p:blipFill>
          <a:blip r:embed="rId2"/>
          <a:stretch>
            <a:fillRect/>
          </a:stretch>
        </p:blipFill>
        <p:spPr>
          <a:xfrm>
            <a:off x="1327997" y="6338228"/>
            <a:ext cx="1385585" cy="146256"/>
          </a:xfrm>
          <a:prstGeom prst="rect">
            <a:avLst/>
          </a:prstGeom>
        </p:spPr>
      </p:pic>
      <p:sp>
        <p:nvSpPr>
          <p:cNvPr id="20" name="Rectangle 19"/>
          <p:cNvSpPr/>
          <p:nvPr userDrawn="1"/>
        </p:nvSpPr>
        <p:spPr bwMode="auto">
          <a:xfrm>
            <a:off x="1335815" y="6585618"/>
            <a:ext cx="1377766" cy="270000"/>
          </a:xfrm>
          <a:prstGeom prst="rect">
            <a:avLst/>
          </a:prstGeom>
          <a:solidFill>
            <a:srgbClr val="DDDDDD"/>
          </a:solidFill>
          <a:ln w="25400"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algn="ctr" defTabSz="914303" fontAlgn="base">
              <a:spcBef>
                <a:spcPct val="0"/>
              </a:spcBef>
              <a:spcAft>
                <a:spcPct val="0"/>
              </a:spcAft>
            </a:pPr>
            <a:endParaRPr lang="en-GB" sz="3000" dirty="0">
              <a:solidFill>
                <a:srgbClr val="000000"/>
              </a:solidFill>
              <a:latin typeface="Arial" pitchFamily="34" charset="0"/>
              <a:cs typeface="Arial" pitchFamily="34" charset="0"/>
              <a:sym typeface="GillSans" pitchFamily="-110" charset="0"/>
            </a:endParaRPr>
          </a:p>
        </p:txBody>
      </p:sp>
      <p:pic>
        <p:nvPicPr>
          <p:cNvPr id="21" name="Picture 8"/>
          <p:cNvPicPr>
            <a:picLocks noChangeAspect="1"/>
          </p:cNvPicPr>
          <p:nvPr userDrawn="1"/>
        </p:nvPicPr>
        <p:blipFill>
          <a:blip r:embed="rId3"/>
          <a:srcRect/>
          <a:stretch>
            <a:fillRect/>
          </a:stretch>
        </p:blipFill>
        <p:spPr bwMode="auto">
          <a:xfrm>
            <a:off x="3271299" y="6344095"/>
            <a:ext cx="999157" cy="140390"/>
          </a:xfrm>
          <a:prstGeom prst="rect">
            <a:avLst/>
          </a:prstGeom>
          <a:noFill/>
          <a:ln w="25400">
            <a:noFill/>
            <a:prstDash val="solid"/>
            <a:miter lim="800000"/>
            <a:headEnd/>
            <a:tailEnd/>
          </a:ln>
          <a:effectLst/>
        </p:spPr>
      </p:pic>
      <p:pic>
        <p:nvPicPr>
          <p:cNvPr id="12" name="Picture 10"/>
          <p:cNvPicPr>
            <a:picLocks noChangeAspect="1"/>
          </p:cNvPicPr>
          <p:nvPr userDrawn="1"/>
        </p:nvPicPr>
        <p:blipFill>
          <a:blip r:embed="rId4"/>
          <a:srcRect/>
          <a:stretch>
            <a:fillRect/>
          </a:stretch>
        </p:blipFill>
        <p:spPr bwMode="auto">
          <a:xfrm>
            <a:off x="6848518" y="6337976"/>
            <a:ext cx="1257819" cy="140958"/>
          </a:xfrm>
          <a:prstGeom prst="rect">
            <a:avLst/>
          </a:prstGeom>
          <a:noFill/>
          <a:ln w="25400">
            <a:noFill/>
            <a:prstDash val="solid"/>
            <a:miter lim="800000"/>
            <a:headEnd/>
            <a:tailEnd/>
          </a:ln>
          <a:effectLst/>
        </p:spPr>
      </p:pic>
      <p:pic>
        <p:nvPicPr>
          <p:cNvPr id="15" name="Picture 14" descr="Workspace_logo_gray.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23562" y="6337976"/>
            <a:ext cx="1466622" cy="162000"/>
          </a:xfrm>
          <a:prstGeom prst="rect">
            <a:avLst/>
          </a:prstGeom>
        </p:spPr>
      </p:pic>
    </p:spTree>
    <p:extLst>
      <p:ext uri="{BB962C8B-B14F-4D97-AF65-F5344CB8AC3E}">
        <p14:creationId xmlns:p14="http://schemas.microsoft.com/office/powerpoint/2010/main" val="7026303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ime - Title &amp; Text Right">
    <p:spTree>
      <p:nvGrpSpPr>
        <p:cNvPr id="1" name=""/>
        <p:cNvGrpSpPr/>
        <p:nvPr/>
      </p:nvGrpSpPr>
      <p:grpSpPr>
        <a:xfrm>
          <a:off x="0" y="0"/>
          <a:ext cx="0" cy="0"/>
          <a:chOff x="0" y="0"/>
          <a:chExt cx="0" cy="0"/>
        </a:xfrm>
      </p:grpSpPr>
      <p:sp>
        <p:nvSpPr>
          <p:cNvPr id="13" name="Line 2"/>
          <p:cNvSpPr>
            <a:spLocks noChangeShapeType="1"/>
          </p:cNvSpPr>
          <p:nvPr userDrawn="1"/>
        </p:nvSpPr>
        <p:spPr bwMode="auto">
          <a:xfrm rot="10800000" flipH="1">
            <a:off x="671097" y="374651"/>
            <a:ext cx="7856861" cy="0"/>
          </a:xfrm>
          <a:prstGeom prst="line">
            <a:avLst/>
          </a:prstGeom>
          <a:noFill/>
          <a:ln w="12700">
            <a:solidFill>
              <a:srgbClr val="DDDDDD"/>
            </a:solidFill>
            <a:miter lim="800000"/>
            <a:headEnd/>
            <a:tailEnd/>
          </a:ln>
        </p:spPr>
        <p:txBody>
          <a:bodyPr lIns="0" tIns="0" rIns="0" bIns="0"/>
          <a:lstStyle/>
          <a:p>
            <a:pPr algn="ctr" fontAlgn="base">
              <a:spcBef>
                <a:spcPct val="0"/>
              </a:spcBef>
              <a:spcAft>
                <a:spcPct val="0"/>
              </a:spcAft>
              <a:defRPr/>
            </a:pPr>
            <a:endParaRPr lang="en-US" sz="3000">
              <a:solidFill>
                <a:srgbClr val="000000"/>
              </a:solidFill>
              <a:latin typeface="Arial" pitchFamily="34" charset="0"/>
              <a:cs typeface="Arial" pitchFamily="34" charset="0"/>
              <a:sym typeface="GillSans" pitchFamily="-110" charset="0"/>
            </a:endParaRPr>
          </a:p>
        </p:txBody>
      </p:sp>
      <p:sp>
        <p:nvSpPr>
          <p:cNvPr id="34" name="Line 2"/>
          <p:cNvSpPr>
            <a:spLocks noChangeShapeType="1"/>
          </p:cNvSpPr>
          <p:nvPr userDrawn="1"/>
        </p:nvSpPr>
        <p:spPr bwMode="auto">
          <a:xfrm rot="10800000" flipH="1" flipV="1">
            <a:off x="663281" y="6236500"/>
            <a:ext cx="7866536" cy="7145"/>
          </a:xfrm>
          <a:prstGeom prst="line">
            <a:avLst/>
          </a:prstGeom>
          <a:noFill/>
          <a:ln w="12700">
            <a:solidFill>
              <a:srgbClr val="DDDDDD"/>
            </a:solidFill>
            <a:miter lim="800000"/>
            <a:headEnd/>
            <a:tailEnd/>
          </a:ln>
        </p:spPr>
        <p:txBody>
          <a:bodyPr lIns="0" tIns="0" rIns="0" bIns="0"/>
          <a:lstStyle/>
          <a:p>
            <a:pPr algn="ctr" fontAlgn="base">
              <a:spcBef>
                <a:spcPct val="0"/>
              </a:spcBef>
              <a:spcAft>
                <a:spcPct val="0"/>
              </a:spcAft>
              <a:defRPr/>
            </a:pPr>
            <a:endParaRPr lang="en-US" sz="3000">
              <a:solidFill>
                <a:srgbClr val="000000"/>
              </a:solidFill>
              <a:latin typeface="Arial" pitchFamily="34" charset="0"/>
              <a:cs typeface="Arial" pitchFamily="34" charset="0"/>
              <a:sym typeface="GillSans" pitchFamily="-110" charset="0"/>
            </a:endParaRPr>
          </a:p>
        </p:txBody>
      </p:sp>
      <p:sp>
        <p:nvSpPr>
          <p:cNvPr id="12" name="Text Placeholder 15"/>
          <p:cNvSpPr>
            <a:spLocks noGrp="1"/>
          </p:cNvSpPr>
          <p:nvPr>
            <p:ph type="body" sz="quarter" idx="11"/>
          </p:nvPr>
        </p:nvSpPr>
        <p:spPr>
          <a:xfrm>
            <a:off x="5805112" y="1615252"/>
            <a:ext cx="2734190" cy="2378324"/>
          </a:xfrm>
          <a:prstGeom prst="rect">
            <a:avLst/>
          </a:prstGeom>
        </p:spPr>
        <p:txBody>
          <a:bodyPr wrap="square" lIns="0" tIns="0" rIns="0" bIns="0">
            <a:noAutofit/>
          </a:bodyPr>
          <a:lstStyle>
            <a:lvl1pPr marL="0" indent="-345528">
              <a:spcBef>
                <a:spcPts val="0"/>
              </a:spcBef>
              <a:buClr>
                <a:srgbClr val="CB2E2D"/>
              </a:buClr>
              <a:buSzPct val="100000"/>
              <a:buFont typeface="Arial" pitchFamily="34" charset="0"/>
              <a:buNone/>
              <a:defRPr sz="2100" baseline="0">
                <a:latin typeface="Arial" pitchFamily="34" charset="0"/>
                <a:cs typeface="Arial" pitchFamily="34" charset="0"/>
              </a:defRPr>
            </a:lvl1pPr>
            <a:lvl2pPr>
              <a:spcBef>
                <a:spcPts val="0"/>
              </a:spcBef>
              <a:buClr>
                <a:srgbClr val="C4233C"/>
              </a:buClr>
              <a:buSzPct val="100000"/>
              <a:buFont typeface="Arial" pitchFamily="34" charset="0"/>
              <a:buChar char="•"/>
              <a:defRPr sz="1600"/>
            </a:lvl2pPr>
            <a:lvl3pPr>
              <a:spcBef>
                <a:spcPts val="0"/>
              </a:spcBef>
              <a:buClr>
                <a:srgbClr val="C4233C"/>
              </a:buClr>
              <a:buSzPct val="100000"/>
              <a:buFontTx/>
              <a:buChar char="–"/>
              <a:defRPr sz="1600"/>
            </a:lvl3pPr>
            <a:lvl4pPr>
              <a:spcBef>
                <a:spcPts val="0"/>
              </a:spcBef>
              <a:buClr>
                <a:srgbClr val="C4233C"/>
              </a:buClr>
              <a:buSzPct val="100000"/>
              <a:buFont typeface="Arial" pitchFamily="34" charset="0"/>
              <a:buChar char="•"/>
              <a:defRPr sz="1600"/>
            </a:lvl4pPr>
            <a:lvl5pPr>
              <a:spcBef>
                <a:spcPts val="0"/>
              </a:spcBef>
              <a:buClr>
                <a:srgbClr val="C4233C"/>
              </a:buClr>
              <a:buSzPct val="100000"/>
              <a:buFontTx/>
              <a:buChar char="–"/>
              <a:defRPr sz="1600"/>
            </a:lvl5pPr>
          </a:lstStyle>
          <a:p>
            <a:pPr lvl="0"/>
            <a:r>
              <a:rPr lang="en-US"/>
              <a:t>Click to edit Master text styles</a:t>
            </a:r>
          </a:p>
        </p:txBody>
      </p:sp>
      <p:sp>
        <p:nvSpPr>
          <p:cNvPr id="15" name="Title 1"/>
          <p:cNvSpPr>
            <a:spLocks noGrp="1"/>
          </p:cNvSpPr>
          <p:nvPr>
            <p:ph type="title"/>
          </p:nvPr>
        </p:nvSpPr>
        <p:spPr>
          <a:xfrm>
            <a:off x="663280" y="446402"/>
            <a:ext cx="7318573" cy="323166"/>
          </a:xfrm>
          <a:prstGeom prst="rect">
            <a:avLst/>
          </a:prstGeom>
        </p:spPr>
        <p:txBody>
          <a:bodyPr wrap="square" lIns="0" tIns="0" rIns="0" bIns="0">
            <a:spAutoFit/>
          </a:bodyPr>
          <a:lstStyle>
            <a:lvl1pPr algn="l">
              <a:defRPr lang="en-US" sz="2100" kern="1200" cap="all" baseline="0" dirty="0">
                <a:solidFill>
                  <a:srgbClr val="CB2E2D"/>
                </a:solidFill>
                <a:latin typeface="Arial" pitchFamily="34" charset="0"/>
                <a:ea typeface="ヒラギノ角ゴ Pro W3" pitchFamily="-110" charset="-128"/>
                <a:cs typeface="Arial" pitchFamily="34" charset="0"/>
                <a:sym typeface="DIN-Bold" pitchFamily="1" charset="0"/>
              </a:defRPr>
            </a:lvl1pPr>
          </a:lstStyle>
          <a:p>
            <a:r>
              <a:rPr lang="en-US"/>
              <a:t>Click to edit Master title style</a:t>
            </a:r>
            <a:endParaRPr lang="en-US" dirty="0"/>
          </a:p>
        </p:txBody>
      </p:sp>
      <p:pic>
        <p:nvPicPr>
          <p:cNvPr id="14" name="Picture 13" descr="Untitled-1.png"/>
          <p:cNvPicPr>
            <a:picLocks noChangeAspect="1"/>
          </p:cNvPicPr>
          <p:nvPr userDrawn="1"/>
        </p:nvPicPr>
        <p:blipFill>
          <a:blip r:embed="rId2"/>
          <a:stretch>
            <a:fillRect/>
          </a:stretch>
        </p:blipFill>
        <p:spPr>
          <a:xfrm>
            <a:off x="1327997" y="6338228"/>
            <a:ext cx="1385585" cy="146256"/>
          </a:xfrm>
          <a:prstGeom prst="rect">
            <a:avLst/>
          </a:prstGeom>
        </p:spPr>
      </p:pic>
      <p:sp>
        <p:nvSpPr>
          <p:cNvPr id="16" name="Rectangle 15"/>
          <p:cNvSpPr/>
          <p:nvPr userDrawn="1"/>
        </p:nvSpPr>
        <p:spPr bwMode="auto">
          <a:xfrm>
            <a:off x="1335815" y="6585618"/>
            <a:ext cx="1377766" cy="270000"/>
          </a:xfrm>
          <a:prstGeom prst="rect">
            <a:avLst/>
          </a:prstGeom>
          <a:solidFill>
            <a:srgbClr val="DDDDDD"/>
          </a:solidFill>
          <a:ln w="25400"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algn="ctr" defTabSz="914303" fontAlgn="base">
              <a:spcBef>
                <a:spcPct val="0"/>
              </a:spcBef>
              <a:spcAft>
                <a:spcPct val="0"/>
              </a:spcAft>
            </a:pPr>
            <a:endParaRPr lang="en-GB" sz="3000" dirty="0">
              <a:solidFill>
                <a:srgbClr val="000000"/>
              </a:solidFill>
              <a:latin typeface="Arial" pitchFamily="34" charset="0"/>
              <a:cs typeface="Arial" pitchFamily="34" charset="0"/>
              <a:sym typeface="GillSans" pitchFamily="-110" charset="0"/>
            </a:endParaRPr>
          </a:p>
        </p:txBody>
      </p:sp>
      <p:pic>
        <p:nvPicPr>
          <p:cNvPr id="17" name="Picture 8"/>
          <p:cNvPicPr>
            <a:picLocks noChangeAspect="1"/>
          </p:cNvPicPr>
          <p:nvPr userDrawn="1"/>
        </p:nvPicPr>
        <p:blipFill>
          <a:blip r:embed="rId3"/>
          <a:srcRect/>
          <a:stretch>
            <a:fillRect/>
          </a:stretch>
        </p:blipFill>
        <p:spPr bwMode="auto">
          <a:xfrm>
            <a:off x="3271299" y="6344095"/>
            <a:ext cx="999157" cy="140390"/>
          </a:xfrm>
          <a:prstGeom prst="rect">
            <a:avLst/>
          </a:prstGeom>
          <a:noFill/>
          <a:ln w="25400">
            <a:noFill/>
            <a:prstDash val="solid"/>
            <a:miter lim="800000"/>
            <a:headEnd/>
            <a:tailEnd/>
          </a:ln>
          <a:effectLst/>
        </p:spPr>
      </p:pic>
      <p:pic>
        <p:nvPicPr>
          <p:cNvPr id="11" name="Picture 10"/>
          <p:cNvPicPr>
            <a:picLocks noChangeAspect="1"/>
          </p:cNvPicPr>
          <p:nvPr userDrawn="1"/>
        </p:nvPicPr>
        <p:blipFill>
          <a:blip r:embed="rId4"/>
          <a:srcRect/>
          <a:stretch>
            <a:fillRect/>
          </a:stretch>
        </p:blipFill>
        <p:spPr bwMode="auto">
          <a:xfrm>
            <a:off x="6848518" y="6337976"/>
            <a:ext cx="1257819" cy="140958"/>
          </a:xfrm>
          <a:prstGeom prst="rect">
            <a:avLst/>
          </a:prstGeom>
          <a:noFill/>
          <a:ln w="25400">
            <a:noFill/>
            <a:prstDash val="solid"/>
            <a:miter lim="800000"/>
            <a:headEnd/>
            <a:tailEnd/>
          </a:ln>
          <a:effectLst/>
        </p:spPr>
      </p:pic>
      <p:pic>
        <p:nvPicPr>
          <p:cNvPr id="20" name="Picture 19" descr="Workspace_logo_gray.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23562" y="6337976"/>
            <a:ext cx="1466622" cy="162000"/>
          </a:xfrm>
          <a:prstGeom prst="rect">
            <a:avLst/>
          </a:prstGeom>
        </p:spPr>
      </p:pic>
    </p:spTree>
    <p:extLst>
      <p:ext uri="{BB962C8B-B14F-4D97-AF65-F5344CB8AC3E}">
        <p14:creationId xmlns:p14="http://schemas.microsoft.com/office/powerpoint/2010/main" val="362403470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ime - Only Title">
    <p:spTree>
      <p:nvGrpSpPr>
        <p:cNvPr id="1" name=""/>
        <p:cNvGrpSpPr/>
        <p:nvPr/>
      </p:nvGrpSpPr>
      <p:grpSpPr>
        <a:xfrm>
          <a:off x="0" y="0"/>
          <a:ext cx="0" cy="0"/>
          <a:chOff x="0" y="0"/>
          <a:chExt cx="0" cy="0"/>
        </a:xfrm>
      </p:grpSpPr>
      <p:sp>
        <p:nvSpPr>
          <p:cNvPr id="13" name="Line 2"/>
          <p:cNvSpPr>
            <a:spLocks noChangeShapeType="1"/>
          </p:cNvSpPr>
          <p:nvPr userDrawn="1"/>
        </p:nvSpPr>
        <p:spPr bwMode="auto">
          <a:xfrm rot="10800000" flipH="1">
            <a:off x="671097" y="374651"/>
            <a:ext cx="7856861" cy="0"/>
          </a:xfrm>
          <a:prstGeom prst="line">
            <a:avLst/>
          </a:prstGeom>
          <a:noFill/>
          <a:ln w="12700">
            <a:solidFill>
              <a:srgbClr val="DDDDDD"/>
            </a:solidFill>
            <a:miter lim="800000"/>
            <a:headEnd/>
            <a:tailEnd/>
          </a:ln>
        </p:spPr>
        <p:txBody>
          <a:bodyPr lIns="0" tIns="0" rIns="0" bIns="0"/>
          <a:lstStyle/>
          <a:p>
            <a:pPr algn="ctr" fontAlgn="base">
              <a:spcBef>
                <a:spcPct val="0"/>
              </a:spcBef>
              <a:spcAft>
                <a:spcPct val="0"/>
              </a:spcAft>
              <a:defRPr/>
            </a:pPr>
            <a:endParaRPr lang="en-US" sz="3000">
              <a:solidFill>
                <a:srgbClr val="000000"/>
              </a:solidFill>
              <a:latin typeface="Arial" pitchFamily="34" charset="0"/>
              <a:cs typeface="Arial" pitchFamily="34" charset="0"/>
              <a:sym typeface="GillSans" pitchFamily="-110" charset="0"/>
            </a:endParaRPr>
          </a:p>
        </p:txBody>
      </p:sp>
      <p:sp>
        <p:nvSpPr>
          <p:cNvPr id="25" name="Line 2"/>
          <p:cNvSpPr>
            <a:spLocks noChangeShapeType="1"/>
          </p:cNvSpPr>
          <p:nvPr userDrawn="1"/>
        </p:nvSpPr>
        <p:spPr bwMode="auto">
          <a:xfrm rot="10800000" flipH="1" flipV="1">
            <a:off x="663281" y="6236500"/>
            <a:ext cx="7866536" cy="7145"/>
          </a:xfrm>
          <a:prstGeom prst="line">
            <a:avLst/>
          </a:prstGeom>
          <a:noFill/>
          <a:ln w="12700">
            <a:solidFill>
              <a:srgbClr val="DDDDDD"/>
            </a:solidFill>
            <a:miter lim="800000"/>
            <a:headEnd/>
            <a:tailEnd/>
          </a:ln>
        </p:spPr>
        <p:txBody>
          <a:bodyPr lIns="0" tIns="0" rIns="0" bIns="0"/>
          <a:lstStyle/>
          <a:p>
            <a:pPr algn="ctr" fontAlgn="base">
              <a:spcBef>
                <a:spcPct val="0"/>
              </a:spcBef>
              <a:spcAft>
                <a:spcPct val="0"/>
              </a:spcAft>
              <a:defRPr/>
            </a:pPr>
            <a:endParaRPr lang="en-US" sz="3000">
              <a:solidFill>
                <a:srgbClr val="000000"/>
              </a:solidFill>
              <a:latin typeface="Arial" pitchFamily="34" charset="0"/>
              <a:cs typeface="Arial" pitchFamily="34" charset="0"/>
              <a:sym typeface="GillSans" pitchFamily="-110" charset="0"/>
            </a:endParaRPr>
          </a:p>
        </p:txBody>
      </p:sp>
      <p:sp>
        <p:nvSpPr>
          <p:cNvPr id="16" name="Title 1"/>
          <p:cNvSpPr>
            <a:spLocks noGrp="1"/>
          </p:cNvSpPr>
          <p:nvPr>
            <p:ph type="title"/>
          </p:nvPr>
        </p:nvSpPr>
        <p:spPr>
          <a:xfrm>
            <a:off x="663280" y="446402"/>
            <a:ext cx="7318573" cy="323166"/>
          </a:xfrm>
          <a:prstGeom prst="rect">
            <a:avLst/>
          </a:prstGeom>
        </p:spPr>
        <p:txBody>
          <a:bodyPr wrap="square" lIns="0" tIns="0" rIns="0" bIns="0">
            <a:spAutoFit/>
          </a:bodyPr>
          <a:lstStyle>
            <a:lvl1pPr algn="l">
              <a:defRPr lang="en-US" sz="2100" kern="1200" cap="all" baseline="0" dirty="0">
                <a:solidFill>
                  <a:srgbClr val="CB2E2D"/>
                </a:solidFill>
                <a:latin typeface="Arial" pitchFamily="34" charset="0"/>
                <a:ea typeface="ヒラギノ角ゴ Pro W3" pitchFamily="-110" charset="-128"/>
                <a:cs typeface="Arial" pitchFamily="34" charset="0"/>
                <a:sym typeface="DIN-Bold" pitchFamily="1" charset="0"/>
              </a:defRPr>
            </a:lvl1pPr>
          </a:lstStyle>
          <a:p>
            <a:r>
              <a:rPr lang="en-US"/>
              <a:t>Click to edit Master title style</a:t>
            </a:r>
            <a:endParaRPr lang="en-US" dirty="0"/>
          </a:p>
        </p:txBody>
      </p:sp>
      <p:pic>
        <p:nvPicPr>
          <p:cNvPr id="15" name="Picture 14" descr="Untitled-1.png"/>
          <p:cNvPicPr>
            <a:picLocks noChangeAspect="1"/>
          </p:cNvPicPr>
          <p:nvPr userDrawn="1"/>
        </p:nvPicPr>
        <p:blipFill>
          <a:blip r:embed="rId2"/>
          <a:stretch>
            <a:fillRect/>
          </a:stretch>
        </p:blipFill>
        <p:spPr>
          <a:xfrm>
            <a:off x="1327997" y="6338228"/>
            <a:ext cx="1385585" cy="146256"/>
          </a:xfrm>
          <a:prstGeom prst="rect">
            <a:avLst/>
          </a:prstGeom>
        </p:spPr>
      </p:pic>
      <p:sp>
        <p:nvSpPr>
          <p:cNvPr id="17" name="Rectangle 16"/>
          <p:cNvSpPr/>
          <p:nvPr userDrawn="1"/>
        </p:nvSpPr>
        <p:spPr bwMode="auto">
          <a:xfrm>
            <a:off x="1335815" y="6585618"/>
            <a:ext cx="1377766" cy="270000"/>
          </a:xfrm>
          <a:prstGeom prst="rect">
            <a:avLst/>
          </a:prstGeom>
          <a:solidFill>
            <a:srgbClr val="DDDDDD"/>
          </a:solidFill>
          <a:ln w="25400"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algn="ctr" defTabSz="914303" fontAlgn="base">
              <a:spcBef>
                <a:spcPct val="0"/>
              </a:spcBef>
              <a:spcAft>
                <a:spcPct val="0"/>
              </a:spcAft>
            </a:pPr>
            <a:endParaRPr lang="en-GB" sz="3000" dirty="0">
              <a:solidFill>
                <a:srgbClr val="000000"/>
              </a:solidFill>
              <a:latin typeface="Arial" pitchFamily="34" charset="0"/>
              <a:cs typeface="Arial" pitchFamily="34" charset="0"/>
              <a:sym typeface="GillSans" pitchFamily="-110" charset="0"/>
            </a:endParaRPr>
          </a:p>
        </p:txBody>
      </p:sp>
      <p:pic>
        <p:nvPicPr>
          <p:cNvPr id="18" name="Picture 8"/>
          <p:cNvPicPr>
            <a:picLocks noChangeAspect="1"/>
          </p:cNvPicPr>
          <p:nvPr userDrawn="1"/>
        </p:nvPicPr>
        <p:blipFill>
          <a:blip r:embed="rId3"/>
          <a:srcRect/>
          <a:stretch>
            <a:fillRect/>
          </a:stretch>
        </p:blipFill>
        <p:spPr bwMode="auto">
          <a:xfrm>
            <a:off x="3271299" y="6344095"/>
            <a:ext cx="999157" cy="140390"/>
          </a:xfrm>
          <a:prstGeom prst="rect">
            <a:avLst/>
          </a:prstGeom>
          <a:noFill/>
          <a:ln w="25400">
            <a:noFill/>
            <a:prstDash val="solid"/>
            <a:miter lim="800000"/>
            <a:headEnd/>
            <a:tailEnd/>
          </a:ln>
          <a:effectLst/>
        </p:spPr>
      </p:pic>
      <p:pic>
        <p:nvPicPr>
          <p:cNvPr id="10" name="Picture 10"/>
          <p:cNvPicPr>
            <a:picLocks noChangeAspect="1"/>
          </p:cNvPicPr>
          <p:nvPr userDrawn="1"/>
        </p:nvPicPr>
        <p:blipFill>
          <a:blip r:embed="rId4"/>
          <a:srcRect/>
          <a:stretch>
            <a:fillRect/>
          </a:stretch>
        </p:blipFill>
        <p:spPr bwMode="auto">
          <a:xfrm>
            <a:off x="6848518" y="6337976"/>
            <a:ext cx="1257819" cy="140958"/>
          </a:xfrm>
          <a:prstGeom prst="rect">
            <a:avLst/>
          </a:prstGeom>
          <a:noFill/>
          <a:ln w="25400">
            <a:noFill/>
            <a:prstDash val="solid"/>
            <a:miter lim="800000"/>
            <a:headEnd/>
            <a:tailEnd/>
          </a:ln>
          <a:effectLst/>
        </p:spPr>
      </p:pic>
      <p:pic>
        <p:nvPicPr>
          <p:cNvPr id="11" name="Picture 10" descr="Workspace_logo_gray.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23562" y="6337976"/>
            <a:ext cx="1466622" cy="162000"/>
          </a:xfrm>
          <a:prstGeom prst="rect">
            <a:avLst/>
          </a:prstGeom>
        </p:spPr>
      </p:pic>
    </p:spTree>
    <p:extLst>
      <p:ext uri="{BB962C8B-B14F-4D97-AF65-F5344CB8AC3E}">
        <p14:creationId xmlns:p14="http://schemas.microsoft.com/office/powerpoint/2010/main" val="318448465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aculty of 1000 - Sub Section (black type)">
    <p:spTree>
      <p:nvGrpSpPr>
        <p:cNvPr id="1" name=""/>
        <p:cNvGrpSpPr/>
        <p:nvPr/>
      </p:nvGrpSpPr>
      <p:grpSpPr>
        <a:xfrm>
          <a:off x="0" y="0"/>
          <a:ext cx="0" cy="0"/>
          <a:chOff x="0" y="0"/>
          <a:chExt cx="0" cy="0"/>
        </a:xfrm>
      </p:grpSpPr>
      <p:sp>
        <p:nvSpPr>
          <p:cNvPr id="8" name="Rectangle 7"/>
          <p:cNvSpPr/>
          <p:nvPr userDrawn="1"/>
        </p:nvSpPr>
        <p:spPr bwMode="auto">
          <a:xfrm>
            <a:off x="0" y="0"/>
            <a:ext cx="9147286" cy="6229350"/>
          </a:xfrm>
          <a:prstGeom prst="rect">
            <a:avLst/>
          </a:prstGeom>
          <a:solidFill>
            <a:srgbClr val="DDDDDD"/>
          </a:solidFill>
          <a:ln w="25400"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algn="ctr" defTabSz="914303" fontAlgn="base">
              <a:spcBef>
                <a:spcPct val="0"/>
              </a:spcBef>
              <a:spcAft>
                <a:spcPct val="0"/>
              </a:spcAft>
            </a:pPr>
            <a:r>
              <a:rPr lang="en-GB" sz="3000" dirty="0">
                <a:solidFill>
                  <a:srgbClr val="000000"/>
                </a:solidFill>
                <a:latin typeface="Arial" pitchFamily="34" charset="0"/>
                <a:cs typeface="Arial" pitchFamily="34" charset="0"/>
                <a:sym typeface="GillSans" pitchFamily="-110" charset="0"/>
              </a:rPr>
              <a:t> </a:t>
            </a:r>
          </a:p>
        </p:txBody>
      </p:sp>
      <p:sp>
        <p:nvSpPr>
          <p:cNvPr id="18" name="Title 1"/>
          <p:cNvSpPr>
            <a:spLocks noGrp="1"/>
          </p:cNvSpPr>
          <p:nvPr>
            <p:ph type="title"/>
          </p:nvPr>
        </p:nvSpPr>
        <p:spPr>
          <a:xfrm>
            <a:off x="663281" y="446402"/>
            <a:ext cx="7318573" cy="323166"/>
          </a:xfrm>
          <a:prstGeom prst="rect">
            <a:avLst/>
          </a:prstGeom>
        </p:spPr>
        <p:txBody>
          <a:bodyPr wrap="square" lIns="0" tIns="0" rIns="0" bIns="0">
            <a:spAutoFit/>
          </a:bodyPr>
          <a:lstStyle>
            <a:lvl1pPr algn="l">
              <a:defRPr lang="en-US" sz="2100" kern="1200" cap="all" baseline="0" dirty="0">
                <a:solidFill>
                  <a:schemeClr val="tx1"/>
                </a:solidFill>
                <a:latin typeface="Arial" pitchFamily="34" charset="0"/>
                <a:ea typeface="ヒラギノ角ゴ Pro W3" pitchFamily="-110" charset="-128"/>
                <a:cs typeface="Arial" pitchFamily="34" charset="0"/>
                <a:sym typeface="DIN-Bold" pitchFamily="1" charset="0"/>
              </a:defRPr>
            </a:lvl1pPr>
          </a:lstStyle>
          <a:p>
            <a:r>
              <a:rPr lang="en-US"/>
              <a:t>Click to edit Master title style</a:t>
            </a:r>
            <a:endParaRPr lang="en-US" dirty="0"/>
          </a:p>
        </p:txBody>
      </p:sp>
      <p:sp>
        <p:nvSpPr>
          <p:cNvPr id="19" name="Line 2"/>
          <p:cNvSpPr>
            <a:spLocks noChangeShapeType="1"/>
          </p:cNvSpPr>
          <p:nvPr userDrawn="1"/>
        </p:nvSpPr>
        <p:spPr bwMode="auto">
          <a:xfrm rot="10800000" flipH="1">
            <a:off x="671097" y="374651"/>
            <a:ext cx="7856861" cy="0"/>
          </a:xfrm>
          <a:prstGeom prst="line">
            <a:avLst/>
          </a:prstGeom>
          <a:noFill/>
          <a:ln w="12700">
            <a:solidFill>
              <a:schemeClr val="bg1"/>
            </a:solidFill>
            <a:miter lim="800000"/>
            <a:headEnd/>
            <a:tailEnd/>
          </a:ln>
        </p:spPr>
        <p:txBody>
          <a:bodyPr lIns="0" tIns="0" rIns="0" bIns="0"/>
          <a:lstStyle/>
          <a:p>
            <a:pPr algn="ctr" fontAlgn="base">
              <a:spcBef>
                <a:spcPct val="0"/>
              </a:spcBef>
              <a:spcAft>
                <a:spcPct val="0"/>
              </a:spcAft>
              <a:defRPr/>
            </a:pPr>
            <a:endParaRPr lang="en-US" sz="3000">
              <a:solidFill>
                <a:srgbClr val="000000"/>
              </a:solidFill>
              <a:latin typeface="Arial" pitchFamily="34" charset="0"/>
              <a:cs typeface="Arial" pitchFamily="34" charset="0"/>
              <a:sym typeface="GillSans" pitchFamily="-110" charset="0"/>
            </a:endParaRPr>
          </a:p>
        </p:txBody>
      </p:sp>
      <p:pic>
        <p:nvPicPr>
          <p:cNvPr id="11" name="Picture 10" descr="Untitled-1.png"/>
          <p:cNvPicPr>
            <a:picLocks noChangeAspect="1"/>
          </p:cNvPicPr>
          <p:nvPr userDrawn="1"/>
        </p:nvPicPr>
        <p:blipFill>
          <a:blip r:embed="rId2"/>
          <a:stretch>
            <a:fillRect/>
          </a:stretch>
        </p:blipFill>
        <p:spPr>
          <a:xfrm>
            <a:off x="1327997" y="6338228"/>
            <a:ext cx="1385585" cy="146256"/>
          </a:xfrm>
          <a:prstGeom prst="rect">
            <a:avLst/>
          </a:prstGeom>
        </p:spPr>
      </p:pic>
      <p:sp>
        <p:nvSpPr>
          <p:cNvPr id="12" name="Rectangle 11"/>
          <p:cNvSpPr/>
          <p:nvPr userDrawn="1"/>
        </p:nvSpPr>
        <p:spPr bwMode="auto">
          <a:xfrm>
            <a:off x="1335815" y="6585618"/>
            <a:ext cx="1377766" cy="270000"/>
          </a:xfrm>
          <a:prstGeom prst="rect">
            <a:avLst/>
          </a:prstGeom>
          <a:solidFill>
            <a:srgbClr val="DDDDDD"/>
          </a:solidFill>
          <a:ln w="25400"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algn="ctr" defTabSz="914303" fontAlgn="base">
              <a:spcBef>
                <a:spcPct val="0"/>
              </a:spcBef>
              <a:spcAft>
                <a:spcPct val="0"/>
              </a:spcAft>
            </a:pPr>
            <a:endParaRPr lang="en-GB" sz="3000" dirty="0">
              <a:solidFill>
                <a:srgbClr val="000000"/>
              </a:solidFill>
              <a:latin typeface="Arial" pitchFamily="34" charset="0"/>
              <a:cs typeface="Arial" pitchFamily="34" charset="0"/>
              <a:sym typeface="GillSans" pitchFamily="-110" charset="0"/>
            </a:endParaRPr>
          </a:p>
        </p:txBody>
      </p:sp>
      <p:pic>
        <p:nvPicPr>
          <p:cNvPr id="17" name="Picture 8"/>
          <p:cNvPicPr>
            <a:picLocks noChangeAspect="1"/>
          </p:cNvPicPr>
          <p:nvPr userDrawn="1"/>
        </p:nvPicPr>
        <p:blipFill>
          <a:blip r:embed="rId3"/>
          <a:srcRect/>
          <a:stretch>
            <a:fillRect/>
          </a:stretch>
        </p:blipFill>
        <p:spPr bwMode="auto">
          <a:xfrm>
            <a:off x="3271299" y="6344095"/>
            <a:ext cx="999157" cy="140390"/>
          </a:xfrm>
          <a:prstGeom prst="rect">
            <a:avLst/>
          </a:prstGeom>
          <a:noFill/>
          <a:ln w="25400">
            <a:noFill/>
            <a:prstDash val="solid"/>
            <a:miter lim="800000"/>
            <a:headEnd/>
            <a:tailEnd/>
          </a:ln>
          <a:effectLst/>
        </p:spPr>
      </p:pic>
      <p:pic>
        <p:nvPicPr>
          <p:cNvPr id="10" name="Picture 10"/>
          <p:cNvPicPr>
            <a:picLocks noChangeAspect="1"/>
          </p:cNvPicPr>
          <p:nvPr userDrawn="1"/>
        </p:nvPicPr>
        <p:blipFill>
          <a:blip r:embed="rId4"/>
          <a:srcRect/>
          <a:stretch>
            <a:fillRect/>
          </a:stretch>
        </p:blipFill>
        <p:spPr bwMode="auto">
          <a:xfrm>
            <a:off x="6848518" y="6337976"/>
            <a:ext cx="1257819" cy="140958"/>
          </a:xfrm>
          <a:prstGeom prst="rect">
            <a:avLst/>
          </a:prstGeom>
          <a:noFill/>
          <a:ln w="25400">
            <a:noFill/>
            <a:prstDash val="solid"/>
            <a:miter lim="800000"/>
            <a:headEnd/>
            <a:tailEnd/>
          </a:ln>
          <a:effectLst/>
        </p:spPr>
      </p:pic>
      <p:pic>
        <p:nvPicPr>
          <p:cNvPr id="13" name="Picture 12" descr="Workspace_logo_gray.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823562" y="6337976"/>
            <a:ext cx="1466622" cy="162000"/>
          </a:xfrm>
          <a:prstGeom prst="rect">
            <a:avLst/>
          </a:prstGeom>
        </p:spPr>
      </p:pic>
    </p:spTree>
    <p:extLst>
      <p:ext uri="{BB962C8B-B14F-4D97-AF65-F5344CB8AC3E}">
        <p14:creationId xmlns:p14="http://schemas.microsoft.com/office/powerpoint/2010/main" val="318102248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aculty of 1000 -  Back Cover">
    <p:spTree>
      <p:nvGrpSpPr>
        <p:cNvPr id="1" name=""/>
        <p:cNvGrpSpPr/>
        <p:nvPr/>
      </p:nvGrpSpPr>
      <p:grpSpPr>
        <a:xfrm>
          <a:off x="0" y="0"/>
          <a:ext cx="0" cy="0"/>
          <a:chOff x="0" y="0"/>
          <a:chExt cx="0" cy="0"/>
        </a:xfrm>
      </p:grpSpPr>
      <p:pic>
        <p:nvPicPr>
          <p:cNvPr id="7" name="Picture 6" descr="f1000_logo.png"/>
          <p:cNvPicPr>
            <a:picLocks noChangeAspect="1"/>
          </p:cNvPicPr>
          <p:nvPr userDrawn="1"/>
        </p:nvPicPr>
        <p:blipFill>
          <a:blip r:embed="rId2"/>
          <a:stretch>
            <a:fillRect/>
          </a:stretch>
        </p:blipFill>
        <p:spPr>
          <a:xfrm>
            <a:off x="1618626" y="2822228"/>
            <a:ext cx="5906749" cy="592869"/>
          </a:xfrm>
          <a:prstGeom prst="rect">
            <a:avLst/>
          </a:prstGeom>
        </p:spPr>
      </p:pic>
      <p:pic>
        <p:nvPicPr>
          <p:cNvPr id="12" name="Picture 11" descr="Untitled-1.png"/>
          <p:cNvPicPr>
            <a:picLocks noChangeAspect="1"/>
          </p:cNvPicPr>
          <p:nvPr userDrawn="1"/>
        </p:nvPicPr>
        <p:blipFill>
          <a:blip r:embed="rId3"/>
          <a:stretch>
            <a:fillRect/>
          </a:stretch>
        </p:blipFill>
        <p:spPr>
          <a:xfrm>
            <a:off x="1327997" y="6338228"/>
            <a:ext cx="1385585" cy="146256"/>
          </a:xfrm>
          <a:prstGeom prst="rect">
            <a:avLst/>
          </a:prstGeom>
        </p:spPr>
      </p:pic>
      <p:sp>
        <p:nvSpPr>
          <p:cNvPr id="13" name="Rectangle 12"/>
          <p:cNvSpPr/>
          <p:nvPr userDrawn="1"/>
        </p:nvSpPr>
        <p:spPr bwMode="auto">
          <a:xfrm>
            <a:off x="1335815" y="6585618"/>
            <a:ext cx="1377766" cy="270000"/>
          </a:xfrm>
          <a:prstGeom prst="rect">
            <a:avLst/>
          </a:prstGeom>
          <a:solidFill>
            <a:srgbClr val="DDDDDD"/>
          </a:solidFill>
          <a:ln w="25400" cap="flat" cmpd="sng" algn="ctr">
            <a:noFill/>
            <a:prstDash val="solid"/>
            <a:round/>
            <a:headEnd type="none" w="med" len="med"/>
            <a:tailEnd type="none" w="med" len="med"/>
          </a:ln>
          <a:effectLst/>
        </p:spPr>
        <p:txBody>
          <a:bodyPr vert="horz" wrap="square" lIns="91430" tIns="45715" rIns="91430" bIns="45715" numCol="1" rtlCol="0" anchor="t" anchorCtr="0" compatLnSpc="1">
            <a:prstTxWarp prst="textNoShape">
              <a:avLst/>
            </a:prstTxWarp>
          </a:bodyPr>
          <a:lstStyle/>
          <a:p>
            <a:pPr algn="ctr" defTabSz="914303" fontAlgn="base">
              <a:spcBef>
                <a:spcPct val="0"/>
              </a:spcBef>
              <a:spcAft>
                <a:spcPct val="0"/>
              </a:spcAft>
            </a:pPr>
            <a:endParaRPr lang="en-GB" sz="3000" dirty="0">
              <a:solidFill>
                <a:srgbClr val="000000"/>
              </a:solidFill>
              <a:sym typeface="GillSans" pitchFamily="-110" charset="0"/>
            </a:endParaRPr>
          </a:p>
        </p:txBody>
      </p:sp>
      <p:pic>
        <p:nvPicPr>
          <p:cNvPr id="14" name="Picture 8"/>
          <p:cNvPicPr>
            <a:picLocks noChangeAspect="1"/>
          </p:cNvPicPr>
          <p:nvPr userDrawn="1"/>
        </p:nvPicPr>
        <p:blipFill>
          <a:blip r:embed="rId4"/>
          <a:srcRect/>
          <a:stretch>
            <a:fillRect/>
          </a:stretch>
        </p:blipFill>
        <p:spPr bwMode="auto">
          <a:xfrm>
            <a:off x="3271299" y="6344095"/>
            <a:ext cx="999157" cy="140390"/>
          </a:xfrm>
          <a:prstGeom prst="rect">
            <a:avLst/>
          </a:prstGeom>
          <a:noFill/>
          <a:ln w="25400">
            <a:noFill/>
            <a:prstDash val="solid"/>
            <a:miter lim="800000"/>
            <a:headEnd/>
            <a:tailEnd/>
          </a:ln>
          <a:effectLst/>
        </p:spPr>
      </p:pic>
      <p:pic>
        <p:nvPicPr>
          <p:cNvPr id="8" name="Picture 10"/>
          <p:cNvPicPr>
            <a:picLocks noChangeAspect="1"/>
          </p:cNvPicPr>
          <p:nvPr userDrawn="1"/>
        </p:nvPicPr>
        <p:blipFill>
          <a:blip r:embed="rId5"/>
          <a:srcRect/>
          <a:stretch>
            <a:fillRect/>
          </a:stretch>
        </p:blipFill>
        <p:spPr bwMode="auto">
          <a:xfrm>
            <a:off x="6848518" y="6337976"/>
            <a:ext cx="1257819" cy="140958"/>
          </a:xfrm>
          <a:prstGeom prst="rect">
            <a:avLst/>
          </a:prstGeom>
          <a:noFill/>
          <a:ln w="25400">
            <a:noFill/>
            <a:prstDash val="solid"/>
            <a:miter lim="800000"/>
            <a:headEnd/>
            <a:tailEnd/>
          </a:ln>
          <a:effectLst/>
        </p:spPr>
      </p:pic>
      <p:pic>
        <p:nvPicPr>
          <p:cNvPr id="9" name="Picture 8" descr="Workspace_logo_gray.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823562" y="6337976"/>
            <a:ext cx="1466622" cy="162000"/>
          </a:xfrm>
          <a:prstGeom prst="rect">
            <a:avLst/>
          </a:prstGeom>
        </p:spPr>
      </p:pic>
    </p:spTree>
    <p:extLst>
      <p:ext uri="{BB962C8B-B14F-4D97-AF65-F5344CB8AC3E}">
        <p14:creationId xmlns:p14="http://schemas.microsoft.com/office/powerpoint/2010/main" val="63671862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8" name="Rectangle 8"/>
          <p:cNvSpPr>
            <a:spLocks noGrp="1" noChangeArrowheads="1"/>
          </p:cNvSpPr>
          <p:nvPr>
            <p:ph type="ctrTitle"/>
          </p:nvPr>
        </p:nvSpPr>
        <p:spPr>
          <a:xfrm>
            <a:off x="323852" y="1628775"/>
            <a:ext cx="5903913" cy="1295400"/>
          </a:xfrm>
        </p:spPr>
        <p:txBody>
          <a:bodyPr anchor="b"/>
          <a:lstStyle>
            <a:lvl1pPr algn="r">
              <a:lnSpc>
                <a:spcPct val="90000"/>
              </a:lnSpc>
              <a:defRPr sz="2400" b="0">
                <a:solidFill>
                  <a:schemeClr val="bg1"/>
                </a:solidFill>
                <a:latin typeface="Century Schoolbook" pitchFamily="18" charset="0"/>
              </a:defRPr>
            </a:lvl1pPr>
          </a:lstStyle>
          <a:p>
            <a:r>
              <a:rPr lang="en-GB"/>
              <a:t>Click to edit Master title style</a:t>
            </a:r>
          </a:p>
        </p:txBody>
      </p:sp>
      <p:sp>
        <p:nvSpPr>
          <p:cNvPr id="5129" name="Rectangle 9"/>
          <p:cNvSpPr>
            <a:spLocks noGrp="1" noChangeArrowheads="1"/>
          </p:cNvSpPr>
          <p:nvPr>
            <p:ph type="subTitle" idx="1" hasCustomPrompt="1"/>
          </p:nvPr>
        </p:nvSpPr>
        <p:spPr>
          <a:xfrm>
            <a:off x="323852" y="549281"/>
            <a:ext cx="3528069" cy="359445"/>
          </a:xfrm>
        </p:spPr>
        <p:txBody>
          <a:bodyPr/>
          <a:lstStyle>
            <a:lvl1pPr algn="l">
              <a:lnSpc>
                <a:spcPct val="80000"/>
              </a:lnSpc>
              <a:spcBef>
                <a:spcPct val="0"/>
              </a:spcBef>
              <a:spcAft>
                <a:spcPct val="0"/>
              </a:spcAft>
              <a:defRPr sz="1200" b="0" baseline="0">
                <a:solidFill>
                  <a:schemeClr val="tx2"/>
                </a:solidFill>
                <a:latin typeface="Arial" panose="020B0604020202020204" pitchFamily="34" charset="0"/>
                <a:cs typeface="Arial" panose="020B0604020202020204" pitchFamily="34" charset="0"/>
              </a:defRPr>
            </a:lvl1pPr>
          </a:lstStyle>
          <a:p>
            <a:r>
              <a:rPr lang="en-GB" dirty="0"/>
              <a:t>The UK’s European university</a:t>
            </a:r>
          </a:p>
        </p:txBody>
      </p:sp>
      <p:pic>
        <p:nvPicPr>
          <p:cNvPr id="12" name="Picture 11" descr="Picture1.jpg"/>
          <p:cNvPicPr>
            <a:picLocks noChangeAspect="1"/>
          </p:cNvPicPr>
          <p:nvPr userDrawn="1"/>
        </p:nvPicPr>
        <p:blipFill>
          <a:blip r:embed="rId2" cstate="print"/>
          <a:stretch>
            <a:fillRect/>
          </a:stretch>
        </p:blipFill>
        <p:spPr>
          <a:xfrm>
            <a:off x="-14433" y="3573467"/>
            <a:ext cx="9208699" cy="1802013"/>
          </a:xfrm>
          <a:prstGeom prst="rect">
            <a:avLst/>
          </a:prstGeom>
        </p:spPr>
      </p:pic>
      <p:sp>
        <p:nvSpPr>
          <p:cNvPr id="5127" name="Rectangle 7"/>
          <p:cNvSpPr>
            <a:spLocks noChangeArrowheads="1"/>
          </p:cNvSpPr>
          <p:nvPr/>
        </p:nvSpPr>
        <p:spPr bwMode="auto">
          <a:xfrm>
            <a:off x="-1" y="1484339"/>
            <a:ext cx="4644009" cy="2448719"/>
          </a:xfrm>
          <a:prstGeom prst="rect">
            <a:avLst/>
          </a:prstGeom>
          <a:solidFill>
            <a:schemeClr val="tx2">
              <a:lumMod val="75000"/>
            </a:schemeClr>
          </a:solidFill>
          <a:ln w="9525" algn="ctr">
            <a:noFill/>
            <a:miter lim="800000"/>
            <a:headEnd/>
            <a:tailEnd/>
          </a:ln>
          <a:effectLst/>
        </p:spPr>
        <p:txBody>
          <a:bodyPr wrap="none" anchor="ctr"/>
          <a:lstStyle/>
          <a:p>
            <a:pPr algn="ctr" fontAlgn="b">
              <a:spcBef>
                <a:spcPct val="30000"/>
              </a:spcBef>
              <a:spcAft>
                <a:spcPct val="0"/>
              </a:spcAft>
            </a:pPr>
            <a:endParaRPr lang="en-GB" sz="2400">
              <a:solidFill>
                <a:srgbClr val="000000"/>
              </a:solidFill>
            </a:endParaRPr>
          </a:p>
        </p:txBody>
      </p:sp>
      <p:pic>
        <p:nvPicPr>
          <p:cNvPr id="3" name="Picture 2"/>
          <p:cNvPicPr>
            <a:picLocks noChangeAspect="1"/>
          </p:cNvPicPr>
          <p:nvPr userDrawn="1"/>
        </p:nvPicPr>
        <p:blipFill>
          <a:blip r:embed="rId3"/>
          <a:stretch>
            <a:fillRect/>
          </a:stretch>
        </p:blipFill>
        <p:spPr>
          <a:xfrm>
            <a:off x="6993467" y="0"/>
            <a:ext cx="2150533" cy="1451024"/>
          </a:xfrm>
          <a:prstGeom prst="rect">
            <a:avLst/>
          </a:prstGeom>
        </p:spPr>
      </p:pic>
    </p:spTree>
    <p:extLst>
      <p:ext uri="{BB962C8B-B14F-4D97-AF65-F5344CB8AC3E}">
        <p14:creationId xmlns:p14="http://schemas.microsoft.com/office/powerpoint/2010/main" val="1454457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390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331914" y="1484319"/>
            <a:ext cx="3632200" cy="4681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16513" y="1484319"/>
            <a:ext cx="3632200" cy="46815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0"/>
          </p:nvPr>
        </p:nvSpPr>
        <p:spPr/>
        <p:txBody>
          <a:bodyPr/>
          <a:lstStyle>
            <a:lvl1pPr>
              <a:defRPr/>
            </a:lvl1pPr>
          </a:lstStyle>
          <a:p>
            <a:r>
              <a:rPr lang="en-GB" dirty="0">
                <a:solidFill>
                  <a:srgbClr val="000000"/>
                </a:solidFill>
              </a:rPr>
              <a:t>Induction Seminar 2011/12</a:t>
            </a:r>
          </a:p>
        </p:txBody>
      </p:sp>
    </p:spTree>
    <p:extLst>
      <p:ext uri="{BB962C8B-B14F-4D97-AF65-F5344CB8AC3E}">
        <p14:creationId xmlns:p14="http://schemas.microsoft.com/office/powerpoint/2010/main" val="26255008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ast page">
    <p:spTree>
      <p:nvGrpSpPr>
        <p:cNvPr id="1" name=""/>
        <p:cNvGrpSpPr/>
        <p:nvPr/>
      </p:nvGrpSpPr>
      <p:grpSpPr>
        <a:xfrm>
          <a:off x="0" y="0"/>
          <a:ext cx="0" cy="0"/>
          <a:chOff x="0" y="0"/>
          <a:chExt cx="0" cy="0"/>
        </a:xfrm>
      </p:grpSpPr>
      <p:sp>
        <p:nvSpPr>
          <p:cNvPr id="4" name="Rectangle 3"/>
          <p:cNvSpPr/>
          <p:nvPr userDrawn="1"/>
        </p:nvSpPr>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indent="-342900" fontAlgn="b">
              <a:spcBef>
                <a:spcPct val="30000"/>
              </a:spcBef>
              <a:spcAft>
                <a:spcPct val="0"/>
              </a:spcAft>
            </a:pPr>
            <a:endParaRPr lang="en-US" sz="2400">
              <a:solidFill>
                <a:srgbClr val="000000"/>
              </a:solidFill>
            </a:endParaRPr>
          </a:p>
        </p:txBody>
      </p:sp>
      <p:sp>
        <p:nvSpPr>
          <p:cNvPr id="5" name="TextBox 4"/>
          <p:cNvSpPr txBox="1"/>
          <p:nvPr userDrawn="1"/>
        </p:nvSpPr>
        <p:spPr>
          <a:xfrm>
            <a:off x="-1860" y="0"/>
            <a:ext cx="9143999" cy="369332"/>
          </a:xfrm>
          <a:prstGeom prst="rect">
            <a:avLst/>
          </a:prstGeom>
          <a:solidFill>
            <a:schemeClr val="tx2">
              <a:lumMod val="75000"/>
            </a:schemeClr>
          </a:solidFill>
        </p:spPr>
        <p:txBody>
          <a:bodyPr wrap="square" rtlCol="0">
            <a:spAutoFit/>
          </a:bodyPr>
          <a:lstStyle/>
          <a:p>
            <a:pPr defTabSz="457200"/>
            <a:endParaRPr lang="en-US" dirty="0">
              <a:solidFill>
                <a:srgbClr val="000000"/>
              </a:solidFill>
            </a:endParaRPr>
          </a:p>
        </p:txBody>
      </p:sp>
      <p:cxnSp>
        <p:nvCxnSpPr>
          <p:cNvPr id="6" name="Straight Connector 5"/>
          <p:cNvCxnSpPr/>
          <p:nvPr userDrawn="1"/>
        </p:nvCxnSpPr>
        <p:spPr bwMode="auto">
          <a:xfrm flipH="1">
            <a:off x="971600" y="1268760"/>
            <a:ext cx="432048" cy="1800200"/>
          </a:xfrm>
          <a:prstGeom prst="line">
            <a:avLst/>
          </a:prstGeom>
          <a:noFill/>
          <a:ln w="25400" cap="flat" cmpd="sng" algn="ctr">
            <a:solidFill>
              <a:srgbClr val="A47D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userDrawn="1"/>
        </p:nvSpPr>
        <p:spPr>
          <a:xfrm>
            <a:off x="1547667" y="1196753"/>
            <a:ext cx="4392488" cy="2200602"/>
          </a:xfrm>
          <a:prstGeom prst="rect">
            <a:avLst/>
          </a:prstGeom>
          <a:noFill/>
        </p:spPr>
        <p:txBody>
          <a:bodyPr wrap="square" lIns="0" tIns="0" rIns="0" bIns="0" rtlCol="0">
            <a:spAutoFit/>
          </a:bodyPr>
          <a:lstStyle/>
          <a:p>
            <a:pPr fontAlgn="b">
              <a:lnSpc>
                <a:spcPts val="5000"/>
              </a:lnSpc>
              <a:spcAft>
                <a:spcPct val="0"/>
              </a:spcAft>
              <a:defRPr/>
            </a:pPr>
            <a:r>
              <a:rPr lang="en-US" sz="4800" spc="-100" dirty="0">
                <a:solidFill>
                  <a:srgbClr val="A47D00"/>
                </a:solidFill>
                <a:latin typeface="Century Schoolbook"/>
                <a:cs typeface="Century Schoolbook"/>
              </a:rPr>
              <a:t>THE UK’S EUROPEAN UNIVERSITY</a:t>
            </a:r>
          </a:p>
          <a:p>
            <a:pPr defTabSz="457200"/>
            <a:endParaRPr lang="en-US" dirty="0">
              <a:solidFill>
                <a:srgbClr val="000000"/>
              </a:solidFill>
            </a:endParaRPr>
          </a:p>
        </p:txBody>
      </p:sp>
      <p:sp>
        <p:nvSpPr>
          <p:cNvPr id="16" name="TextBox 15"/>
          <p:cNvSpPr txBox="1"/>
          <p:nvPr userDrawn="1"/>
        </p:nvSpPr>
        <p:spPr>
          <a:xfrm>
            <a:off x="1547664" y="5949286"/>
            <a:ext cx="2736304" cy="307777"/>
          </a:xfrm>
          <a:prstGeom prst="rect">
            <a:avLst/>
          </a:prstGeom>
          <a:noFill/>
        </p:spPr>
        <p:txBody>
          <a:bodyPr wrap="square" lIns="0" tIns="0" rIns="0" bIns="0" rtlCol="0" anchor="b" anchorCtr="0">
            <a:spAutoFit/>
          </a:bodyPr>
          <a:lstStyle/>
          <a:p>
            <a:pPr defTabSz="457200"/>
            <a:r>
              <a:rPr lang="en-US" sz="2000" kern="1400" spc="-100" dirty="0" err="1">
                <a:solidFill>
                  <a:srgbClr val="F3F0E1"/>
                </a:solidFill>
                <a:latin typeface="Century Schoolbook"/>
                <a:cs typeface="Century Schoolbook"/>
              </a:rPr>
              <a:t>www.kent.ac.uk</a:t>
            </a:r>
            <a:endParaRPr lang="en-US" sz="2000" kern="1400" spc="-100" dirty="0">
              <a:solidFill>
                <a:srgbClr val="F3F0E1"/>
              </a:solidFill>
              <a:latin typeface="Century Schoolbook"/>
              <a:cs typeface="Century Schoolbook"/>
            </a:endParaRPr>
          </a:p>
        </p:txBody>
      </p:sp>
      <p:grpSp>
        <p:nvGrpSpPr>
          <p:cNvPr id="9" name="Group 8"/>
          <p:cNvGrpSpPr/>
          <p:nvPr userDrawn="1"/>
        </p:nvGrpSpPr>
        <p:grpSpPr>
          <a:xfrm>
            <a:off x="1549959" y="5585850"/>
            <a:ext cx="1356664" cy="284120"/>
            <a:chOff x="1547664" y="5589240"/>
            <a:chExt cx="1523655" cy="319092"/>
          </a:xfrm>
        </p:grpSpPr>
        <p:pic>
          <p:nvPicPr>
            <p:cNvPr id="2" name="Picture 1" descr="Facebook__very_small.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7664" y="5589240"/>
              <a:ext cx="324260" cy="312595"/>
            </a:xfrm>
            <a:prstGeom prst="rect">
              <a:avLst/>
            </a:prstGeom>
          </p:spPr>
        </p:pic>
        <p:pic>
          <p:nvPicPr>
            <p:cNvPr id="3" name="Picture 2" descr="twitter-bird-white-on-blue_small.eps"/>
            <p:cNvPicPr>
              <a:picLocks noChangeAspect="1"/>
            </p:cNvPicPr>
            <p:nvPr userDrawn="1"/>
          </p:nvPicPr>
          <p:blipFill rotWithShape="1">
            <a:blip r:embed="rId3">
              <a:extLst>
                <a:ext uri="{28A0092B-C50C-407E-A947-70E740481C1C}">
                  <a14:useLocalDpi xmlns:a14="http://schemas.microsoft.com/office/drawing/2010/main" val="0"/>
                </a:ext>
              </a:extLst>
            </a:blip>
            <a:srcRect l="1" r="9042"/>
            <a:stretch/>
          </p:blipFill>
          <p:spPr>
            <a:xfrm>
              <a:off x="1941392" y="5589240"/>
              <a:ext cx="330409" cy="312115"/>
            </a:xfrm>
            <a:prstGeom prst="rect">
              <a:avLst/>
            </a:prstGeom>
          </p:spPr>
        </p:pic>
        <p:pic>
          <p:nvPicPr>
            <p:cNvPr id="7" name="Picture 6" descr="LI_brand.jpg"/>
            <p:cNvPicPr>
              <a:picLocks noChangeAspect="1"/>
            </p:cNvPicPr>
            <p:nvPr userDrawn="1"/>
          </p:nvPicPr>
          <p:blipFill rotWithShape="1">
            <a:blip r:embed="rId4" cstate="print">
              <a:extLst>
                <a:ext uri="{28A0092B-C50C-407E-A947-70E740481C1C}">
                  <a14:useLocalDpi xmlns:a14="http://schemas.microsoft.com/office/drawing/2010/main" val="0"/>
                </a:ext>
              </a:extLst>
            </a:blip>
            <a:srcRect l="3442" t="6533" r="3179" b="3587"/>
            <a:stretch/>
          </p:blipFill>
          <p:spPr>
            <a:xfrm>
              <a:off x="2755635" y="5589240"/>
              <a:ext cx="315684" cy="319092"/>
            </a:xfrm>
            <a:prstGeom prst="rect">
              <a:avLst/>
            </a:prstGeom>
          </p:spPr>
        </p:pic>
        <p:pic>
          <p:nvPicPr>
            <p:cNvPr id="8" name="Picture 7" descr="youtube.tif"/>
            <p:cNvPicPr>
              <a:picLocks noChangeAspect="1"/>
            </p:cNvPicPr>
            <p:nvPr userDrawn="1"/>
          </p:nvPicPr>
          <p:blipFill rotWithShape="1">
            <a:blip r:embed="rId5" cstate="print">
              <a:extLst>
                <a:ext uri="{28A0092B-C50C-407E-A947-70E740481C1C}">
                  <a14:useLocalDpi xmlns:a14="http://schemas.microsoft.com/office/drawing/2010/main" val="0"/>
                </a:ext>
              </a:extLst>
            </a:blip>
            <a:srcRect l="7244" t="7968" r="10058" b="11869"/>
            <a:stretch/>
          </p:blipFill>
          <p:spPr>
            <a:xfrm>
              <a:off x="2346244" y="5589240"/>
              <a:ext cx="330650" cy="312595"/>
            </a:xfrm>
            <a:prstGeom prst="rect">
              <a:avLst/>
            </a:prstGeom>
          </p:spPr>
        </p:pic>
      </p:grpSp>
      <p:pic>
        <p:nvPicPr>
          <p:cNvPr id="10" name="Picture 9" descr="00_Kent_and_Anniversary_White_Gold_spot.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79991" y="5394424"/>
            <a:ext cx="2699020" cy="971352"/>
          </a:xfrm>
          <a:prstGeom prst="rect">
            <a:avLst/>
          </a:prstGeom>
        </p:spPr>
      </p:pic>
    </p:spTree>
    <p:extLst>
      <p:ext uri="{BB962C8B-B14F-4D97-AF65-F5344CB8AC3E}">
        <p14:creationId xmlns:p14="http://schemas.microsoft.com/office/powerpoint/2010/main" val="640157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3C88D-8BFD-8543-8E6A-650FC5EDF4B5}"/>
              </a:ext>
            </a:extLst>
          </p:cNvPr>
          <p:cNvSpPr>
            <a:spLocks noGrp="1"/>
          </p:cNvSpPr>
          <p:nvPr>
            <p:ph type="title"/>
          </p:nvPr>
        </p:nvSpPr>
        <p:spPr/>
        <p:txBody>
          <a:bodyPr>
            <a:normAutofit/>
          </a:bodyPr>
          <a:lstStyle>
            <a:lvl1pPr>
              <a:defRPr sz="4000" baseline="0">
                <a:latin typeface="Arial" panose="020B0604020202020204"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4F4FBF0E-F99C-7145-88FA-E35A04F9940A}"/>
              </a:ext>
            </a:extLst>
          </p:cNvPr>
          <p:cNvSpPr>
            <a:spLocks noGrp="1"/>
          </p:cNvSpPr>
          <p:nvPr>
            <p:ph type="sldNum" sz="quarter" idx="10"/>
          </p:nvPr>
        </p:nvSpPr>
        <p:spPr/>
        <p:txBody>
          <a:bodyPr/>
          <a:lstStyle/>
          <a:p>
            <a:fld id="{7491752A-D6E7-0846-A80C-42E8C340B3FA}" type="slidenum">
              <a:rPr lang="en-US" smtClean="0"/>
              <a:t>‹#›</a:t>
            </a:fld>
            <a:endParaRPr lang="en-US"/>
          </a:p>
        </p:txBody>
      </p:sp>
      <p:sp>
        <p:nvSpPr>
          <p:cNvPr id="8" name="Text Placeholder 7">
            <a:extLst>
              <a:ext uri="{FF2B5EF4-FFF2-40B4-BE49-F238E27FC236}">
                <a16:creationId xmlns:a16="http://schemas.microsoft.com/office/drawing/2014/main" id="{9A8BEAF0-2CBB-6A4A-BE3A-1579BA15FB51}"/>
              </a:ext>
            </a:extLst>
          </p:cNvPr>
          <p:cNvSpPr>
            <a:spLocks noGrp="1"/>
          </p:cNvSpPr>
          <p:nvPr>
            <p:ph type="body" sz="quarter" idx="11"/>
          </p:nvPr>
        </p:nvSpPr>
        <p:spPr>
          <a:xfrm>
            <a:off x="585788" y="1957388"/>
            <a:ext cx="7927975" cy="4462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0380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8" name="Rectangle 8"/>
          <p:cNvSpPr>
            <a:spLocks noGrp="1" noChangeArrowheads="1"/>
          </p:cNvSpPr>
          <p:nvPr>
            <p:ph type="ctrTitle"/>
          </p:nvPr>
        </p:nvSpPr>
        <p:spPr>
          <a:xfrm>
            <a:off x="323852" y="1628775"/>
            <a:ext cx="5903913" cy="1295400"/>
          </a:xfrm>
        </p:spPr>
        <p:txBody>
          <a:bodyPr anchor="b"/>
          <a:lstStyle>
            <a:lvl1pPr algn="r">
              <a:lnSpc>
                <a:spcPct val="90000"/>
              </a:lnSpc>
              <a:defRPr sz="2400" b="0">
                <a:solidFill>
                  <a:schemeClr val="bg1"/>
                </a:solidFill>
                <a:latin typeface="Century Schoolbook" pitchFamily="18" charset="0"/>
              </a:defRPr>
            </a:lvl1pPr>
          </a:lstStyle>
          <a:p>
            <a:r>
              <a:rPr lang="en-GB"/>
              <a:t>Click to edit Master title style</a:t>
            </a:r>
          </a:p>
        </p:txBody>
      </p:sp>
      <p:sp>
        <p:nvSpPr>
          <p:cNvPr id="5129" name="Rectangle 9"/>
          <p:cNvSpPr>
            <a:spLocks noGrp="1" noChangeArrowheads="1"/>
          </p:cNvSpPr>
          <p:nvPr>
            <p:ph type="subTitle" idx="1" hasCustomPrompt="1"/>
          </p:nvPr>
        </p:nvSpPr>
        <p:spPr>
          <a:xfrm>
            <a:off x="323852" y="549281"/>
            <a:ext cx="3528069" cy="359445"/>
          </a:xfrm>
        </p:spPr>
        <p:txBody>
          <a:bodyPr/>
          <a:lstStyle>
            <a:lvl1pPr algn="l">
              <a:lnSpc>
                <a:spcPct val="80000"/>
              </a:lnSpc>
              <a:spcBef>
                <a:spcPct val="0"/>
              </a:spcBef>
              <a:spcAft>
                <a:spcPct val="0"/>
              </a:spcAft>
              <a:defRPr sz="1200" b="0" baseline="0">
                <a:solidFill>
                  <a:schemeClr val="tx2"/>
                </a:solidFill>
                <a:latin typeface="Arial" panose="020B0604020202020204" pitchFamily="34" charset="0"/>
                <a:cs typeface="Arial" panose="020B0604020202020204" pitchFamily="34" charset="0"/>
              </a:defRPr>
            </a:lvl1pPr>
          </a:lstStyle>
          <a:p>
            <a:r>
              <a:rPr lang="en-GB" dirty="0"/>
              <a:t>The UK’s European university</a:t>
            </a:r>
          </a:p>
        </p:txBody>
      </p:sp>
      <p:pic>
        <p:nvPicPr>
          <p:cNvPr id="12" name="Picture 11" descr="Picture1.jpg"/>
          <p:cNvPicPr>
            <a:picLocks noChangeAspect="1"/>
          </p:cNvPicPr>
          <p:nvPr userDrawn="1"/>
        </p:nvPicPr>
        <p:blipFill>
          <a:blip r:embed="rId2" cstate="print"/>
          <a:stretch>
            <a:fillRect/>
          </a:stretch>
        </p:blipFill>
        <p:spPr>
          <a:xfrm>
            <a:off x="-14433" y="3573467"/>
            <a:ext cx="9208699" cy="1802013"/>
          </a:xfrm>
          <a:prstGeom prst="rect">
            <a:avLst/>
          </a:prstGeom>
        </p:spPr>
      </p:pic>
      <p:sp>
        <p:nvSpPr>
          <p:cNvPr id="5127" name="Rectangle 7"/>
          <p:cNvSpPr>
            <a:spLocks noChangeArrowheads="1"/>
          </p:cNvSpPr>
          <p:nvPr/>
        </p:nvSpPr>
        <p:spPr bwMode="auto">
          <a:xfrm>
            <a:off x="-1" y="1484339"/>
            <a:ext cx="4644009" cy="2448719"/>
          </a:xfrm>
          <a:prstGeom prst="rect">
            <a:avLst/>
          </a:prstGeom>
          <a:solidFill>
            <a:schemeClr val="tx2">
              <a:lumMod val="75000"/>
            </a:schemeClr>
          </a:solidFill>
          <a:ln w="9525" algn="ctr">
            <a:noFill/>
            <a:miter lim="800000"/>
            <a:headEnd/>
            <a:tailEnd/>
          </a:ln>
          <a:effectLst/>
        </p:spPr>
        <p:txBody>
          <a:bodyPr wrap="none" anchor="ctr"/>
          <a:lstStyle/>
          <a:p>
            <a:pPr algn="ctr" fontAlgn="b">
              <a:spcBef>
                <a:spcPct val="30000"/>
              </a:spcBef>
              <a:spcAft>
                <a:spcPct val="0"/>
              </a:spcAft>
            </a:pPr>
            <a:endParaRPr lang="en-GB" sz="2400">
              <a:solidFill>
                <a:srgbClr val="000000"/>
              </a:solidFill>
            </a:endParaRPr>
          </a:p>
        </p:txBody>
      </p:sp>
    </p:spTree>
    <p:extLst>
      <p:ext uri="{BB962C8B-B14F-4D97-AF65-F5344CB8AC3E}">
        <p14:creationId xmlns:p14="http://schemas.microsoft.com/office/powerpoint/2010/main" val="32774221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0564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sp>
        <p:nvSpPr>
          <p:cNvPr id="4" name="Rectangle 3"/>
          <p:cNvSpPr/>
          <p:nvPr userDrawn="1"/>
        </p:nvSpPr>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indent="-342900" fontAlgn="b">
              <a:spcBef>
                <a:spcPct val="30000"/>
              </a:spcBef>
              <a:spcAft>
                <a:spcPct val="0"/>
              </a:spcAft>
            </a:pPr>
            <a:endParaRPr lang="en-US" sz="2400">
              <a:solidFill>
                <a:srgbClr val="000000"/>
              </a:solidFill>
            </a:endParaRPr>
          </a:p>
        </p:txBody>
      </p:sp>
      <p:sp>
        <p:nvSpPr>
          <p:cNvPr id="5" name="TextBox 4"/>
          <p:cNvSpPr txBox="1"/>
          <p:nvPr userDrawn="1"/>
        </p:nvSpPr>
        <p:spPr>
          <a:xfrm>
            <a:off x="-1860" y="0"/>
            <a:ext cx="9143999" cy="369332"/>
          </a:xfrm>
          <a:prstGeom prst="rect">
            <a:avLst/>
          </a:prstGeom>
          <a:solidFill>
            <a:schemeClr val="tx2">
              <a:lumMod val="75000"/>
            </a:schemeClr>
          </a:solidFill>
        </p:spPr>
        <p:txBody>
          <a:bodyPr wrap="square" rtlCol="0">
            <a:spAutoFit/>
          </a:bodyPr>
          <a:lstStyle/>
          <a:p>
            <a:pPr defTabSz="457200"/>
            <a:endParaRPr lang="en-US" dirty="0">
              <a:solidFill>
                <a:srgbClr val="000000"/>
              </a:solidFill>
            </a:endParaRPr>
          </a:p>
        </p:txBody>
      </p:sp>
      <p:cxnSp>
        <p:nvCxnSpPr>
          <p:cNvPr id="6" name="Straight Connector 5"/>
          <p:cNvCxnSpPr/>
          <p:nvPr userDrawn="1"/>
        </p:nvCxnSpPr>
        <p:spPr bwMode="auto">
          <a:xfrm flipH="1">
            <a:off x="971600" y="1268760"/>
            <a:ext cx="432048" cy="1800200"/>
          </a:xfrm>
          <a:prstGeom prst="line">
            <a:avLst/>
          </a:prstGeom>
          <a:noFill/>
          <a:ln w="25400" cap="flat" cmpd="sng" algn="ctr">
            <a:solidFill>
              <a:srgbClr val="A47D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userDrawn="1"/>
        </p:nvSpPr>
        <p:spPr>
          <a:xfrm>
            <a:off x="1547667" y="1196753"/>
            <a:ext cx="4392488" cy="2200602"/>
          </a:xfrm>
          <a:prstGeom prst="rect">
            <a:avLst/>
          </a:prstGeom>
          <a:noFill/>
        </p:spPr>
        <p:txBody>
          <a:bodyPr wrap="square" lIns="0" tIns="0" rIns="0" bIns="0" rtlCol="0">
            <a:spAutoFit/>
          </a:bodyPr>
          <a:lstStyle/>
          <a:p>
            <a:pPr fontAlgn="b">
              <a:lnSpc>
                <a:spcPts val="5000"/>
              </a:lnSpc>
              <a:spcAft>
                <a:spcPct val="0"/>
              </a:spcAft>
              <a:defRPr/>
            </a:pPr>
            <a:r>
              <a:rPr lang="en-US" sz="4800" spc="-100" dirty="0">
                <a:solidFill>
                  <a:srgbClr val="A47D00"/>
                </a:solidFill>
                <a:latin typeface="Century Schoolbook"/>
                <a:cs typeface="Century Schoolbook"/>
              </a:rPr>
              <a:t>THE UK’S EUROPEAN UNIVERSITY</a:t>
            </a:r>
          </a:p>
          <a:p>
            <a:pPr defTabSz="457200"/>
            <a:endParaRPr lang="en-US" dirty="0">
              <a:solidFill>
                <a:srgbClr val="000000"/>
              </a:solidFill>
            </a:endParaRPr>
          </a:p>
        </p:txBody>
      </p:sp>
      <p:sp>
        <p:nvSpPr>
          <p:cNvPr id="16" name="TextBox 15"/>
          <p:cNvSpPr txBox="1"/>
          <p:nvPr userDrawn="1"/>
        </p:nvSpPr>
        <p:spPr>
          <a:xfrm>
            <a:off x="1547664" y="5949286"/>
            <a:ext cx="2736304" cy="307777"/>
          </a:xfrm>
          <a:prstGeom prst="rect">
            <a:avLst/>
          </a:prstGeom>
          <a:noFill/>
        </p:spPr>
        <p:txBody>
          <a:bodyPr wrap="square" lIns="0" tIns="0" rIns="0" bIns="0" rtlCol="0" anchor="b" anchorCtr="0">
            <a:spAutoFit/>
          </a:bodyPr>
          <a:lstStyle/>
          <a:p>
            <a:pPr defTabSz="457200"/>
            <a:r>
              <a:rPr lang="en-US" sz="2000" kern="1400" spc="-100" dirty="0" err="1">
                <a:solidFill>
                  <a:srgbClr val="F3F0E1"/>
                </a:solidFill>
                <a:latin typeface="Century Schoolbook"/>
                <a:cs typeface="Century Schoolbook"/>
              </a:rPr>
              <a:t>www.kent.ac.uk</a:t>
            </a:r>
            <a:endParaRPr lang="en-US" sz="2000" kern="1400" spc="-100" dirty="0">
              <a:solidFill>
                <a:srgbClr val="F3F0E1"/>
              </a:solidFill>
              <a:latin typeface="Century Schoolbook"/>
              <a:cs typeface="Century Schoolbook"/>
            </a:endParaRPr>
          </a:p>
        </p:txBody>
      </p:sp>
      <p:grpSp>
        <p:nvGrpSpPr>
          <p:cNvPr id="9" name="Group 8"/>
          <p:cNvGrpSpPr/>
          <p:nvPr userDrawn="1"/>
        </p:nvGrpSpPr>
        <p:grpSpPr>
          <a:xfrm>
            <a:off x="1549959" y="5585850"/>
            <a:ext cx="1356664" cy="284120"/>
            <a:chOff x="1547664" y="5589240"/>
            <a:chExt cx="1523655" cy="319092"/>
          </a:xfrm>
        </p:grpSpPr>
        <p:pic>
          <p:nvPicPr>
            <p:cNvPr id="2" name="Picture 1" descr="Facebook__very_small.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7664" y="5589240"/>
              <a:ext cx="324260" cy="312595"/>
            </a:xfrm>
            <a:prstGeom prst="rect">
              <a:avLst/>
            </a:prstGeom>
          </p:spPr>
        </p:pic>
        <p:pic>
          <p:nvPicPr>
            <p:cNvPr id="3" name="Picture 2" descr="twitter-bird-white-on-blue_small.eps"/>
            <p:cNvPicPr>
              <a:picLocks noChangeAspect="1"/>
            </p:cNvPicPr>
            <p:nvPr userDrawn="1"/>
          </p:nvPicPr>
          <p:blipFill rotWithShape="1">
            <a:blip r:embed="rId3">
              <a:extLst>
                <a:ext uri="{28A0092B-C50C-407E-A947-70E740481C1C}">
                  <a14:useLocalDpi xmlns:a14="http://schemas.microsoft.com/office/drawing/2010/main" val="0"/>
                </a:ext>
              </a:extLst>
            </a:blip>
            <a:srcRect l="1" r="9042"/>
            <a:stretch/>
          </p:blipFill>
          <p:spPr>
            <a:xfrm>
              <a:off x="1941392" y="5589240"/>
              <a:ext cx="330409" cy="312115"/>
            </a:xfrm>
            <a:prstGeom prst="rect">
              <a:avLst/>
            </a:prstGeom>
          </p:spPr>
        </p:pic>
        <p:pic>
          <p:nvPicPr>
            <p:cNvPr id="7" name="Picture 6" descr="LI_brand.jpg"/>
            <p:cNvPicPr>
              <a:picLocks noChangeAspect="1"/>
            </p:cNvPicPr>
            <p:nvPr userDrawn="1"/>
          </p:nvPicPr>
          <p:blipFill rotWithShape="1">
            <a:blip r:embed="rId4" cstate="print">
              <a:extLst>
                <a:ext uri="{28A0092B-C50C-407E-A947-70E740481C1C}">
                  <a14:useLocalDpi xmlns:a14="http://schemas.microsoft.com/office/drawing/2010/main" val="0"/>
                </a:ext>
              </a:extLst>
            </a:blip>
            <a:srcRect l="3442" t="6533" r="3179" b="3587"/>
            <a:stretch/>
          </p:blipFill>
          <p:spPr>
            <a:xfrm>
              <a:off x="2755635" y="5589240"/>
              <a:ext cx="315684" cy="319092"/>
            </a:xfrm>
            <a:prstGeom prst="rect">
              <a:avLst/>
            </a:prstGeom>
          </p:spPr>
        </p:pic>
        <p:pic>
          <p:nvPicPr>
            <p:cNvPr id="8" name="Picture 7" descr="youtube.tif"/>
            <p:cNvPicPr>
              <a:picLocks noChangeAspect="1"/>
            </p:cNvPicPr>
            <p:nvPr userDrawn="1"/>
          </p:nvPicPr>
          <p:blipFill rotWithShape="1">
            <a:blip r:embed="rId5" cstate="print">
              <a:extLst>
                <a:ext uri="{28A0092B-C50C-407E-A947-70E740481C1C}">
                  <a14:useLocalDpi xmlns:a14="http://schemas.microsoft.com/office/drawing/2010/main" val="0"/>
                </a:ext>
              </a:extLst>
            </a:blip>
            <a:srcRect l="7244" t="7968" r="10058" b="11869"/>
            <a:stretch/>
          </p:blipFill>
          <p:spPr>
            <a:xfrm>
              <a:off x="2346244" y="5589240"/>
              <a:ext cx="330650" cy="312595"/>
            </a:xfrm>
            <a:prstGeom prst="rect">
              <a:avLst/>
            </a:prstGeom>
          </p:spPr>
        </p:pic>
      </p:grpSp>
      <p:pic>
        <p:nvPicPr>
          <p:cNvPr id="10" name="Picture 9" descr="00_Kent_and_Anniversary_White_Gold_spot.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079991" y="5394424"/>
            <a:ext cx="2699020" cy="971352"/>
          </a:xfrm>
          <a:prstGeom prst="rect">
            <a:avLst/>
          </a:prstGeom>
        </p:spPr>
      </p:pic>
    </p:spTree>
    <p:extLst>
      <p:ext uri="{BB962C8B-B14F-4D97-AF65-F5344CB8AC3E}">
        <p14:creationId xmlns:p14="http://schemas.microsoft.com/office/powerpoint/2010/main" val="1603397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a:xfrm>
            <a:off x="468316" y="6381756"/>
            <a:ext cx="7127875" cy="339725"/>
          </a:xfrm>
          <a:prstGeom prst="rect">
            <a:avLst/>
          </a:prstGeom>
        </p:spPr>
        <p:txBody>
          <a:bodyPr/>
          <a:lstStyle>
            <a:lvl1pPr>
              <a:defRPr/>
            </a:lvl1pPr>
          </a:lstStyle>
          <a:p>
            <a:r>
              <a:rPr lang="en-GB" dirty="0">
                <a:solidFill>
                  <a:srgbClr val="000000"/>
                </a:solidFill>
              </a:rPr>
              <a:t>Induction Seminar 2011/12</a:t>
            </a:r>
          </a:p>
        </p:txBody>
      </p:sp>
    </p:spTree>
    <p:extLst>
      <p:ext uri="{BB962C8B-B14F-4D97-AF65-F5344CB8AC3E}">
        <p14:creationId xmlns:p14="http://schemas.microsoft.com/office/powerpoint/2010/main" val="20552251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3C88D-8BFD-8543-8E6A-650FC5EDF4B5}"/>
              </a:ext>
            </a:extLst>
          </p:cNvPr>
          <p:cNvSpPr>
            <a:spLocks noGrp="1"/>
          </p:cNvSpPr>
          <p:nvPr>
            <p:ph type="title"/>
          </p:nvPr>
        </p:nvSpPr>
        <p:spPr/>
        <p:txBody>
          <a:bodyPr>
            <a:normAutofit/>
          </a:bodyPr>
          <a:lstStyle>
            <a:lvl1pPr>
              <a:defRPr sz="4000" baseline="0">
                <a:latin typeface="Arial" panose="020B0604020202020204"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4F4FBF0E-F99C-7145-88FA-E35A04F9940A}"/>
              </a:ext>
            </a:extLst>
          </p:cNvPr>
          <p:cNvSpPr>
            <a:spLocks noGrp="1"/>
          </p:cNvSpPr>
          <p:nvPr>
            <p:ph type="sldNum" sz="quarter" idx="10"/>
          </p:nvPr>
        </p:nvSpPr>
        <p:spPr/>
        <p:txBody>
          <a:bodyPr/>
          <a:lstStyle/>
          <a:p>
            <a:fld id="{7491752A-D6E7-0846-A80C-42E8C340B3FA}" type="slidenum">
              <a:rPr lang="en-US" smtClean="0"/>
              <a:t>‹#›</a:t>
            </a:fld>
            <a:endParaRPr lang="en-US"/>
          </a:p>
        </p:txBody>
      </p:sp>
      <p:sp>
        <p:nvSpPr>
          <p:cNvPr id="8" name="Text Placeholder 7">
            <a:extLst>
              <a:ext uri="{FF2B5EF4-FFF2-40B4-BE49-F238E27FC236}">
                <a16:creationId xmlns:a16="http://schemas.microsoft.com/office/drawing/2014/main" id="{9A8BEAF0-2CBB-6A4A-BE3A-1579BA15FB51}"/>
              </a:ext>
            </a:extLst>
          </p:cNvPr>
          <p:cNvSpPr>
            <a:spLocks noGrp="1"/>
          </p:cNvSpPr>
          <p:nvPr>
            <p:ph type="body" sz="quarter" idx="11"/>
          </p:nvPr>
        </p:nvSpPr>
        <p:spPr>
          <a:xfrm>
            <a:off x="585788" y="1957388"/>
            <a:ext cx="7927975" cy="4462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12676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2592090"/>
            <a:ext cx="9144000" cy="4265910"/>
          </a:xfrm>
        </p:spPr>
        <p:txBody>
          <a:bodyPr/>
          <a:lstStyle/>
          <a:p>
            <a:endParaRPr lang="en-GB" dirty="0"/>
          </a:p>
        </p:txBody>
      </p:sp>
      <p:pic>
        <p:nvPicPr>
          <p:cNvPr id="5137" name="Picture 17" descr="Uok_Logo_PMS294_P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932" y="299722"/>
            <a:ext cx="1007492" cy="54671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userDrawn="1"/>
        </p:nvSpPr>
        <p:spPr>
          <a:xfrm>
            <a:off x="467544" y="299723"/>
            <a:ext cx="2808312" cy="276999"/>
          </a:xfrm>
          <a:prstGeom prst="rect">
            <a:avLst/>
          </a:prstGeom>
          <a:noFill/>
        </p:spPr>
        <p:txBody>
          <a:bodyPr wrap="square" lIns="0" rtlCol="0">
            <a:spAutoFit/>
          </a:bodyPr>
          <a:lstStyle/>
          <a:p>
            <a:pPr algn="l"/>
            <a:r>
              <a:rPr lang="en-GB" sz="1200" dirty="0" smtClean="0">
                <a:solidFill>
                  <a:srgbClr val="002060"/>
                </a:solidFill>
              </a:rPr>
              <a:t>The UK’s European university</a:t>
            </a:r>
            <a:endParaRPr lang="en-GB" sz="1200" dirty="0">
              <a:solidFill>
                <a:srgbClr val="002060"/>
              </a:solidFill>
            </a:endParaRPr>
          </a:p>
        </p:txBody>
      </p:sp>
      <p:sp>
        <p:nvSpPr>
          <p:cNvPr id="10" name="Text Placeholder 7"/>
          <p:cNvSpPr>
            <a:spLocks noGrp="1"/>
          </p:cNvSpPr>
          <p:nvPr>
            <p:ph type="body" sz="quarter" idx="12" hasCustomPrompt="1"/>
          </p:nvPr>
        </p:nvSpPr>
        <p:spPr>
          <a:xfrm>
            <a:off x="467544" y="989117"/>
            <a:ext cx="4176464" cy="1512168"/>
          </a:xfrm>
          <a:solidFill>
            <a:schemeClr val="tx2">
              <a:lumMod val="75000"/>
            </a:schemeClr>
          </a:solidFill>
        </p:spPr>
        <p:txBody>
          <a:bodyPr lIns="252000" tIns="273600" rIns="252000"/>
          <a:lstStyle>
            <a:lvl1pPr marL="0" indent="0">
              <a:lnSpc>
                <a:spcPts val="2500"/>
              </a:lnSpc>
              <a:buNone/>
              <a:defRPr sz="2400" spc="-100" baseline="0">
                <a:solidFill>
                  <a:schemeClr val="bg1"/>
                </a:solidFill>
                <a:latin typeface="Century Schoolbook" pitchFamily="18" charset="0"/>
              </a:defRPr>
            </a:lvl1pPr>
          </a:lstStyle>
          <a:p>
            <a:pPr lvl="0"/>
            <a:r>
              <a:rPr lang="en-US" dirty="0" smtClean="0"/>
              <a:t>TYPE YOUR HEADING HERE 2014</a:t>
            </a:r>
          </a:p>
        </p:txBody>
      </p:sp>
      <p:sp>
        <p:nvSpPr>
          <p:cNvPr id="11" name="Text Placeholder 10"/>
          <p:cNvSpPr>
            <a:spLocks noGrp="1"/>
          </p:cNvSpPr>
          <p:nvPr>
            <p:ph type="body" sz="quarter" idx="13" hasCustomPrompt="1"/>
          </p:nvPr>
        </p:nvSpPr>
        <p:spPr>
          <a:xfrm>
            <a:off x="467545" y="2488937"/>
            <a:ext cx="4176464" cy="664498"/>
          </a:xfrm>
          <a:solidFill>
            <a:schemeClr val="tx2">
              <a:lumMod val="75000"/>
            </a:schemeClr>
          </a:solidFill>
        </p:spPr>
        <p:txBody>
          <a:bodyPr lIns="252000" tIns="0" rIns="252000" bIns="154800" anchor="ctr" anchorCtr="0"/>
          <a:lstStyle>
            <a:lvl1pPr marL="0" indent="0">
              <a:lnSpc>
                <a:spcPts val="1380"/>
              </a:lnSpc>
              <a:spcBef>
                <a:spcPts val="0"/>
              </a:spcBef>
              <a:buNone/>
              <a:defRPr sz="1400" i="1" spc="-50">
                <a:solidFill>
                  <a:srgbClr val="D6A300"/>
                </a:solidFill>
                <a:latin typeface="Century Schoolbook"/>
                <a:cs typeface="Century Schoolbook"/>
              </a:defRPr>
            </a:lvl1pPr>
          </a:lstStyle>
          <a:p>
            <a:pPr lvl="0"/>
            <a:r>
              <a:rPr lang="en-US" dirty="0" smtClean="0"/>
              <a:t>Sub heading</a:t>
            </a:r>
          </a:p>
        </p:txBody>
      </p:sp>
      <p:sp>
        <p:nvSpPr>
          <p:cNvPr id="2" name="TextBox 1"/>
          <p:cNvSpPr txBox="1"/>
          <p:nvPr userDrawn="1"/>
        </p:nvSpPr>
        <p:spPr>
          <a:xfrm>
            <a:off x="6273800" y="1447800"/>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4192022"/>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sp>
        <p:nvSpPr>
          <p:cNvPr id="4" name="Rectangle 3"/>
          <p:cNvSpPr/>
          <p:nvPr userDrawn="1"/>
        </p:nvSpPr>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cs typeface="Arial" charset="0"/>
            </a:endParaRPr>
          </a:p>
        </p:txBody>
      </p:sp>
      <p:sp>
        <p:nvSpPr>
          <p:cNvPr id="5" name="TextBox 4"/>
          <p:cNvSpPr txBox="1"/>
          <p:nvPr userDrawn="1"/>
        </p:nvSpPr>
        <p:spPr>
          <a:xfrm>
            <a:off x="-1860" y="0"/>
            <a:ext cx="9143999" cy="6858000"/>
          </a:xfrm>
          <a:prstGeom prst="rect">
            <a:avLst/>
          </a:prstGeom>
          <a:solidFill>
            <a:schemeClr val="tx2">
              <a:lumMod val="75000"/>
            </a:schemeClr>
          </a:solidFill>
        </p:spPr>
        <p:txBody>
          <a:bodyPr wrap="square" rtlCol="0">
            <a:spAutoFit/>
          </a:bodyPr>
          <a:lstStyle/>
          <a:p>
            <a:endParaRPr lang="en-US" dirty="0"/>
          </a:p>
        </p:txBody>
      </p:sp>
      <p:cxnSp>
        <p:nvCxnSpPr>
          <p:cNvPr id="6" name="Straight Connector 5"/>
          <p:cNvCxnSpPr/>
          <p:nvPr userDrawn="1"/>
        </p:nvCxnSpPr>
        <p:spPr bwMode="auto">
          <a:xfrm flipH="1">
            <a:off x="971600" y="1268760"/>
            <a:ext cx="432048" cy="1800200"/>
          </a:xfrm>
          <a:prstGeom prst="line">
            <a:avLst/>
          </a:prstGeom>
          <a:noFill/>
          <a:ln w="25400" cap="flat" cmpd="sng" algn="ctr">
            <a:solidFill>
              <a:srgbClr val="A47D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userDrawn="1"/>
        </p:nvSpPr>
        <p:spPr>
          <a:xfrm>
            <a:off x="1547664" y="1196752"/>
            <a:ext cx="4392488" cy="2403735"/>
          </a:xfrm>
          <a:prstGeom prst="rect">
            <a:avLst/>
          </a:prstGeom>
          <a:noFill/>
        </p:spPr>
        <p:txBody>
          <a:bodyPr wrap="square" lIns="0" tIns="0" rIns="0" bIns="0" rtlCol="0">
            <a:spAutoFit/>
          </a:bodyPr>
          <a:lstStyle/>
          <a:p>
            <a:pPr marL="0" marR="0" lvl="0" indent="0" algn="l" defTabSz="914400" rtl="0" eaLnBrk="1" fontAlgn="b" latinLnBrk="0" hangingPunct="1">
              <a:lnSpc>
                <a:spcPts val="5000"/>
              </a:lnSpc>
              <a:spcBef>
                <a:spcPts val="0"/>
              </a:spcBef>
              <a:spcAft>
                <a:spcPct val="0"/>
              </a:spcAft>
              <a:buClrTx/>
              <a:buSzTx/>
              <a:buFontTx/>
              <a:buNone/>
              <a:tabLst/>
              <a:defRPr/>
            </a:pPr>
            <a:r>
              <a:rPr lang="en-US" sz="4800" spc="-100" dirty="0" smtClean="0">
                <a:solidFill>
                  <a:srgbClr val="A47D00"/>
                </a:solidFill>
                <a:latin typeface="Century Schoolbook"/>
                <a:cs typeface="Century Schoolbook"/>
              </a:rPr>
              <a:t>THE UK’S EUROPEAN UNIVERSITY</a:t>
            </a:r>
          </a:p>
          <a:p>
            <a:endParaRPr lang="en-US" dirty="0"/>
          </a:p>
        </p:txBody>
      </p:sp>
      <p:pic>
        <p:nvPicPr>
          <p:cNvPr id="15" name="Picture 14" descr="Uok_Logo_white.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04248" y="5556684"/>
            <a:ext cx="1387978" cy="752636"/>
          </a:xfrm>
          <a:prstGeom prst="rect">
            <a:avLst/>
          </a:prstGeom>
        </p:spPr>
      </p:pic>
      <p:sp>
        <p:nvSpPr>
          <p:cNvPr id="16" name="TextBox 15"/>
          <p:cNvSpPr txBox="1"/>
          <p:nvPr userDrawn="1"/>
        </p:nvSpPr>
        <p:spPr>
          <a:xfrm>
            <a:off x="1547664" y="5949280"/>
            <a:ext cx="2736304" cy="307777"/>
          </a:xfrm>
          <a:prstGeom prst="rect">
            <a:avLst/>
          </a:prstGeom>
          <a:noFill/>
        </p:spPr>
        <p:txBody>
          <a:bodyPr wrap="square" lIns="0" tIns="0" rIns="0" bIns="0" rtlCol="0" anchor="b" anchorCtr="0">
            <a:spAutoFit/>
          </a:bodyPr>
          <a:lstStyle/>
          <a:p>
            <a:r>
              <a:rPr lang="en-US" sz="2000" kern="1400" spc="-100" dirty="0" err="1" smtClean="0">
                <a:solidFill>
                  <a:schemeClr val="bg1"/>
                </a:solidFill>
                <a:latin typeface="Century Schoolbook"/>
                <a:cs typeface="Century Schoolbook"/>
              </a:rPr>
              <a:t>www.kent.ac.uk</a:t>
            </a:r>
            <a:endParaRPr lang="en-US" sz="2000" kern="1400" spc="-100" dirty="0">
              <a:solidFill>
                <a:schemeClr val="bg1"/>
              </a:solidFill>
              <a:latin typeface="Century Schoolbook"/>
              <a:cs typeface="Century Schoolbook"/>
            </a:endParaRPr>
          </a:p>
        </p:txBody>
      </p:sp>
      <p:grpSp>
        <p:nvGrpSpPr>
          <p:cNvPr id="9" name="Group 8"/>
          <p:cNvGrpSpPr/>
          <p:nvPr userDrawn="1"/>
        </p:nvGrpSpPr>
        <p:grpSpPr>
          <a:xfrm>
            <a:off x="1549959" y="5585850"/>
            <a:ext cx="1356664" cy="284120"/>
            <a:chOff x="1547664" y="5589240"/>
            <a:chExt cx="1523655" cy="319092"/>
          </a:xfrm>
        </p:grpSpPr>
        <p:pic>
          <p:nvPicPr>
            <p:cNvPr id="2" name="Picture 1" descr="Facebook__very_small.eps"/>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47664" y="5589240"/>
              <a:ext cx="324260" cy="312595"/>
            </a:xfrm>
            <a:prstGeom prst="rect">
              <a:avLst/>
            </a:prstGeom>
          </p:spPr>
        </p:pic>
        <p:pic>
          <p:nvPicPr>
            <p:cNvPr id="3" name="Picture 2" descr="twitter-bird-white-on-blue_small.eps"/>
            <p:cNvPicPr>
              <a:picLocks noChangeAspect="1"/>
            </p:cNvPicPr>
            <p:nvPr userDrawn="1"/>
          </p:nvPicPr>
          <p:blipFill rotWithShape="1">
            <a:blip r:embed="rId4">
              <a:extLst>
                <a:ext uri="{28A0092B-C50C-407E-A947-70E740481C1C}">
                  <a14:useLocalDpi xmlns:a14="http://schemas.microsoft.com/office/drawing/2010/main" val="0"/>
                </a:ext>
              </a:extLst>
            </a:blip>
            <a:srcRect l="1" r="9042"/>
            <a:stretch/>
          </p:blipFill>
          <p:spPr>
            <a:xfrm>
              <a:off x="1941392" y="5589240"/>
              <a:ext cx="330409" cy="312115"/>
            </a:xfrm>
            <a:prstGeom prst="rect">
              <a:avLst/>
            </a:prstGeom>
          </p:spPr>
        </p:pic>
        <p:pic>
          <p:nvPicPr>
            <p:cNvPr id="7" name="Picture 6" descr="LI_brand.jpg"/>
            <p:cNvPicPr>
              <a:picLocks noChangeAspect="1"/>
            </p:cNvPicPr>
            <p:nvPr userDrawn="1"/>
          </p:nvPicPr>
          <p:blipFill rotWithShape="1">
            <a:blip r:embed="rId5" cstate="print">
              <a:extLst>
                <a:ext uri="{28A0092B-C50C-407E-A947-70E740481C1C}">
                  <a14:useLocalDpi xmlns:a14="http://schemas.microsoft.com/office/drawing/2010/main" val="0"/>
                </a:ext>
              </a:extLst>
            </a:blip>
            <a:srcRect l="3442" t="6533" r="3179" b="3587"/>
            <a:stretch/>
          </p:blipFill>
          <p:spPr>
            <a:xfrm>
              <a:off x="2755635" y="5589240"/>
              <a:ext cx="315684" cy="319092"/>
            </a:xfrm>
            <a:prstGeom prst="rect">
              <a:avLst/>
            </a:prstGeom>
          </p:spPr>
        </p:pic>
        <p:pic>
          <p:nvPicPr>
            <p:cNvPr id="8" name="Picture 7" descr="youtube.tif"/>
            <p:cNvPicPr>
              <a:picLocks noChangeAspect="1"/>
            </p:cNvPicPr>
            <p:nvPr userDrawn="1"/>
          </p:nvPicPr>
          <p:blipFill rotWithShape="1">
            <a:blip r:embed="rId6" cstate="print">
              <a:extLst>
                <a:ext uri="{28A0092B-C50C-407E-A947-70E740481C1C}">
                  <a14:useLocalDpi xmlns:a14="http://schemas.microsoft.com/office/drawing/2010/main" val="0"/>
                </a:ext>
              </a:extLst>
            </a:blip>
            <a:srcRect l="7244" t="7968" r="10058" b="11869"/>
            <a:stretch/>
          </p:blipFill>
          <p:spPr>
            <a:xfrm>
              <a:off x="2346244" y="5589240"/>
              <a:ext cx="330650" cy="312595"/>
            </a:xfrm>
            <a:prstGeom prst="rect">
              <a:avLst/>
            </a:prstGeom>
          </p:spPr>
        </p:pic>
      </p:grpSp>
    </p:spTree>
    <p:extLst>
      <p:ext uri="{BB962C8B-B14F-4D97-AF65-F5344CB8AC3E}">
        <p14:creationId xmlns:p14="http://schemas.microsoft.com/office/powerpoint/2010/main" val="27510763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Footer Placeholder 3"/>
          <p:cNvSpPr>
            <a:spLocks noGrp="1"/>
          </p:cNvSpPr>
          <p:nvPr>
            <p:ph type="ftr" sz="quarter" idx="10"/>
          </p:nvPr>
        </p:nvSpPr>
        <p:spPr/>
        <p:txBody>
          <a:bodyPr/>
          <a:lstStyle>
            <a:lvl1pPr>
              <a:defRPr/>
            </a:lvl1pPr>
          </a:lstStyle>
          <a:p>
            <a:r>
              <a:rPr lang="nl-NL" smtClean="0"/>
              <a:t>Footer text</a:t>
            </a:r>
            <a:endParaRPr lang="en-GB" dirty="0"/>
          </a:p>
        </p:txBody>
      </p:sp>
      <p:sp>
        <p:nvSpPr>
          <p:cNvPr id="8"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39583818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en-GB" dirty="0">
                <a:solidFill>
                  <a:srgbClr val="000000"/>
                </a:solidFill>
              </a:rPr>
              <a:t>Induction Seminar 2011/12</a:t>
            </a:r>
          </a:p>
        </p:txBody>
      </p:sp>
    </p:spTree>
    <p:extLst>
      <p:ext uri="{BB962C8B-B14F-4D97-AF65-F5344CB8AC3E}">
        <p14:creationId xmlns:p14="http://schemas.microsoft.com/office/powerpoint/2010/main" val="1695655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ubsectionright">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0" y="260648"/>
            <a:ext cx="9144000" cy="6120680"/>
          </a:xfrm>
        </p:spPr>
        <p:txBody>
          <a:bodyPr/>
          <a:lstStyle/>
          <a:p>
            <a:r>
              <a:rPr lang="en-US" smtClean="0"/>
              <a:t>Click icon to add picture</a:t>
            </a:r>
            <a:endParaRPr lang="en-GB"/>
          </a:p>
        </p:txBody>
      </p:sp>
      <p:sp>
        <p:nvSpPr>
          <p:cNvPr id="4" name="Footer Placeholder 3"/>
          <p:cNvSpPr>
            <a:spLocks noGrp="1"/>
          </p:cNvSpPr>
          <p:nvPr>
            <p:ph type="ftr" sz="quarter" idx="10"/>
          </p:nvPr>
        </p:nvSpPr>
        <p:spPr/>
        <p:txBody>
          <a:bodyPr/>
          <a:lstStyle>
            <a:lvl1pPr>
              <a:defRPr/>
            </a:lvl1pPr>
          </a:lstStyle>
          <a:p>
            <a:r>
              <a:rPr lang="nl-NL" smtClean="0"/>
              <a:t>Footer text</a:t>
            </a:r>
            <a:endParaRPr lang="en-GB" dirty="0"/>
          </a:p>
        </p:txBody>
      </p:sp>
      <p:sp>
        <p:nvSpPr>
          <p:cNvPr id="8" name="Text Placeholder 7"/>
          <p:cNvSpPr>
            <a:spLocks noGrp="1"/>
          </p:cNvSpPr>
          <p:nvPr>
            <p:ph type="body" sz="quarter" idx="12" hasCustomPrompt="1"/>
          </p:nvPr>
        </p:nvSpPr>
        <p:spPr>
          <a:xfrm>
            <a:off x="4499992" y="764704"/>
            <a:ext cx="4176464" cy="1584176"/>
          </a:xfrm>
          <a:solidFill>
            <a:schemeClr val="tx2">
              <a:lumMod val="75000"/>
            </a:schemeClr>
          </a:solidFill>
        </p:spPr>
        <p:txBody>
          <a:bodyPr lIns="720000" tIns="273600" rIns="360000"/>
          <a:lstStyle>
            <a:lvl1pPr marL="0" indent="0">
              <a:lnSpc>
                <a:spcPts val="2600"/>
              </a:lnSpc>
              <a:buNone/>
              <a:defRPr sz="2400" spc="-100">
                <a:solidFill>
                  <a:srgbClr val="A47D00"/>
                </a:solidFill>
                <a:latin typeface="Century Schoolbook" pitchFamily="18" charset="0"/>
              </a:defRPr>
            </a:lvl1pPr>
          </a:lstStyle>
          <a:p>
            <a:pPr lvl="0"/>
            <a:r>
              <a:rPr lang="en-US" dirty="0" smtClean="0"/>
              <a:t>CLICK TO EDIT MASTER TEXT STYLES</a:t>
            </a:r>
          </a:p>
        </p:txBody>
      </p:sp>
      <p:sp>
        <p:nvSpPr>
          <p:cNvPr id="11" name="Text Placeholder 10"/>
          <p:cNvSpPr>
            <a:spLocks noGrp="1"/>
          </p:cNvSpPr>
          <p:nvPr>
            <p:ph type="body" sz="quarter" idx="13"/>
          </p:nvPr>
        </p:nvSpPr>
        <p:spPr>
          <a:xfrm>
            <a:off x="4499993" y="2276872"/>
            <a:ext cx="4176464" cy="935658"/>
          </a:xfrm>
          <a:solidFill>
            <a:srgbClr val="002A62"/>
          </a:solidFill>
          <a:ln>
            <a:noFill/>
          </a:ln>
        </p:spPr>
        <p:txBody>
          <a:bodyPr lIns="720000" rIns="360000" bIns="108000"/>
          <a:lstStyle>
            <a:lvl1pPr marL="0" indent="0">
              <a:lnSpc>
                <a:spcPts val="1480"/>
              </a:lnSpc>
              <a:spcBef>
                <a:spcPts val="0"/>
              </a:spcBef>
              <a:buNone/>
              <a:defRPr sz="1400" b="0" i="1" spc="-50">
                <a:solidFill>
                  <a:schemeClr val="bg1"/>
                </a:solidFill>
                <a:latin typeface="Century Schoolbook"/>
                <a:cs typeface="Century Schoolbook"/>
              </a:defRPr>
            </a:lvl1pPr>
          </a:lstStyle>
          <a:p>
            <a:pPr lvl="0"/>
            <a:r>
              <a:rPr lang="en-US" dirty="0" smtClean="0"/>
              <a:t>Click to edit Master text styles</a:t>
            </a:r>
          </a:p>
        </p:txBody>
      </p:sp>
      <p:cxnSp>
        <p:nvCxnSpPr>
          <p:cNvPr id="3" name="Straight Connector 2"/>
          <p:cNvCxnSpPr/>
          <p:nvPr userDrawn="1"/>
        </p:nvCxnSpPr>
        <p:spPr bwMode="auto">
          <a:xfrm flipH="1">
            <a:off x="4860032" y="1052736"/>
            <a:ext cx="216024" cy="1224136"/>
          </a:xfrm>
          <a:prstGeom prst="line">
            <a:avLst/>
          </a:prstGeom>
          <a:noFill/>
          <a:ln w="15875" cap="flat" cmpd="sng" algn="ctr">
            <a:solidFill>
              <a:srgbClr val="A47D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408796894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ubsectionleft">
    <p:spTree>
      <p:nvGrpSpPr>
        <p:cNvPr id="1" name=""/>
        <p:cNvGrpSpPr/>
        <p:nvPr/>
      </p:nvGrpSpPr>
      <p:grpSpPr>
        <a:xfrm>
          <a:off x="0" y="0"/>
          <a:ext cx="0" cy="0"/>
          <a:chOff x="0" y="0"/>
          <a:chExt cx="0" cy="0"/>
        </a:xfrm>
      </p:grpSpPr>
      <p:sp>
        <p:nvSpPr>
          <p:cNvPr id="20" name="Picture Placeholder 19"/>
          <p:cNvSpPr>
            <a:spLocks noGrp="1"/>
          </p:cNvSpPr>
          <p:nvPr>
            <p:ph type="pic" sz="quarter" idx="14"/>
          </p:nvPr>
        </p:nvSpPr>
        <p:spPr>
          <a:xfrm>
            <a:off x="0" y="260648"/>
            <a:ext cx="9144000" cy="6120680"/>
          </a:xfrm>
        </p:spPr>
        <p:txBody>
          <a:bodyPr/>
          <a:lstStyle/>
          <a:p>
            <a:r>
              <a:rPr lang="en-US" smtClean="0"/>
              <a:t>Click icon to add picture</a:t>
            </a:r>
            <a:endParaRPr lang="en-GB"/>
          </a:p>
        </p:txBody>
      </p:sp>
      <p:sp>
        <p:nvSpPr>
          <p:cNvPr id="4" name="Footer Placeholder 3"/>
          <p:cNvSpPr>
            <a:spLocks noGrp="1"/>
          </p:cNvSpPr>
          <p:nvPr>
            <p:ph type="ftr" sz="quarter" idx="10"/>
          </p:nvPr>
        </p:nvSpPr>
        <p:spPr/>
        <p:txBody>
          <a:bodyPr/>
          <a:lstStyle>
            <a:lvl1pPr>
              <a:defRPr/>
            </a:lvl1pPr>
          </a:lstStyle>
          <a:p>
            <a:r>
              <a:rPr lang="nl-NL" smtClean="0"/>
              <a:t>Footer text</a:t>
            </a:r>
            <a:endParaRPr lang="en-GB" dirty="0"/>
          </a:p>
        </p:txBody>
      </p:sp>
      <p:sp>
        <p:nvSpPr>
          <p:cNvPr id="8" name="Text Placeholder 7"/>
          <p:cNvSpPr>
            <a:spLocks noGrp="1"/>
          </p:cNvSpPr>
          <p:nvPr>
            <p:ph type="body" sz="quarter" idx="12" hasCustomPrompt="1"/>
          </p:nvPr>
        </p:nvSpPr>
        <p:spPr>
          <a:xfrm>
            <a:off x="467544" y="764704"/>
            <a:ext cx="4176464" cy="1584176"/>
          </a:xfrm>
          <a:solidFill>
            <a:schemeClr val="tx2">
              <a:lumMod val="75000"/>
            </a:schemeClr>
          </a:solidFill>
        </p:spPr>
        <p:txBody>
          <a:bodyPr lIns="720000" tIns="273600" rIns="360000"/>
          <a:lstStyle>
            <a:lvl1pPr marL="0" indent="0">
              <a:lnSpc>
                <a:spcPts val="2600"/>
              </a:lnSpc>
              <a:buNone/>
              <a:defRPr sz="2400" spc="-100">
                <a:solidFill>
                  <a:srgbClr val="A47D00"/>
                </a:solidFill>
                <a:latin typeface="Century Schoolbook" pitchFamily="18" charset="0"/>
              </a:defRPr>
            </a:lvl1pPr>
          </a:lstStyle>
          <a:p>
            <a:pPr lvl="0"/>
            <a:r>
              <a:rPr lang="en-US" dirty="0" smtClean="0"/>
              <a:t>CLICK TO EDIT MASTER TEXT STYLES</a:t>
            </a:r>
          </a:p>
        </p:txBody>
      </p:sp>
      <p:sp>
        <p:nvSpPr>
          <p:cNvPr id="11" name="Text Placeholder 10"/>
          <p:cNvSpPr>
            <a:spLocks noGrp="1"/>
          </p:cNvSpPr>
          <p:nvPr>
            <p:ph type="body" sz="quarter" idx="13"/>
          </p:nvPr>
        </p:nvSpPr>
        <p:spPr>
          <a:xfrm>
            <a:off x="467545" y="2348880"/>
            <a:ext cx="4176464" cy="720080"/>
          </a:xfrm>
          <a:solidFill>
            <a:schemeClr val="tx2">
              <a:lumMod val="75000"/>
            </a:schemeClr>
          </a:solidFill>
        </p:spPr>
        <p:txBody>
          <a:bodyPr lIns="720000" rIns="360000" bIns="108000"/>
          <a:lstStyle>
            <a:lvl1pPr marL="0" indent="0">
              <a:buNone/>
              <a:defRPr sz="1200" b="0" i="1">
                <a:solidFill>
                  <a:schemeClr val="bg1"/>
                </a:solidFill>
                <a:latin typeface="Century Schoolbook"/>
                <a:cs typeface="Century Schoolbook"/>
              </a:defRPr>
            </a:lvl1pPr>
          </a:lstStyle>
          <a:p>
            <a:pPr lvl="0"/>
            <a:r>
              <a:rPr lang="en-US" dirty="0" smtClean="0"/>
              <a:t>Click to edit Master text styles</a:t>
            </a:r>
          </a:p>
        </p:txBody>
      </p:sp>
      <p:cxnSp>
        <p:nvCxnSpPr>
          <p:cNvPr id="6" name="Straight Connector 5"/>
          <p:cNvCxnSpPr/>
          <p:nvPr userDrawn="1"/>
        </p:nvCxnSpPr>
        <p:spPr bwMode="auto">
          <a:xfrm flipH="1">
            <a:off x="827584" y="1052736"/>
            <a:ext cx="216024" cy="1224136"/>
          </a:xfrm>
          <a:prstGeom prst="line">
            <a:avLst/>
          </a:prstGeom>
          <a:noFill/>
          <a:ln w="15875" cap="flat" cmpd="sng" algn="ctr">
            <a:solidFill>
              <a:srgbClr val="A47D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101586396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sz="quarter" idx="10"/>
          </p:nvPr>
        </p:nvSpPr>
        <p:spPr/>
        <p:txBody>
          <a:bodyPr/>
          <a:lstStyle/>
          <a:p>
            <a:r>
              <a:rPr lang="nl-NL" smtClean="0"/>
              <a:t>Footer text</a:t>
            </a:r>
            <a:endParaRPr lang="en-GB" dirty="0"/>
          </a:p>
        </p:txBody>
      </p:sp>
      <p:sp>
        <p:nvSpPr>
          <p:cNvPr id="9" name="Picture Placeholder 7"/>
          <p:cNvSpPr>
            <a:spLocks noGrp="1"/>
          </p:cNvSpPr>
          <p:nvPr>
            <p:ph type="pic" sz="quarter" idx="15"/>
          </p:nvPr>
        </p:nvSpPr>
        <p:spPr>
          <a:xfrm>
            <a:off x="3419872" y="1494509"/>
            <a:ext cx="2376264" cy="1728192"/>
          </a:xfrm>
        </p:spPr>
        <p:txBody>
          <a:bodyPr tIns="46800" anchor="b"/>
          <a:lstStyle>
            <a:lvl1pPr marL="0" indent="0">
              <a:buNone/>
              <a:defRPr sz="1600"/>
            </a:lvl1pPr>
          </a:lstStyle>
          <a:p>
            <a:r>
              <a:rPr lang="en-US" smtClean="0"/>
              <a:t>Click icon to add picture</a:t>
            </a:r>
            <a:endParaRPr lang="en-GB" dirty="0"/>
          </a:p>
        </p:txBody>
      </p:sp>
      <p:sp>
        <p:nvSpPr>
          <p:cNvPr id="15" name="Picture Placeholder 7"/>
          <p:cNvSpPr>
            <a:spLocks noGrp="1"/>
          </p:cNvSpPr>
          <p:nvPr>
            <p:ph type="pic" sz="quarter" idx="16"/>
          </p:nvPr>
        </p:nvSpPr>
        <p:spPr>
          <a:xfrm>
            <a:off x="6372200" y="1484784"/>
            <a:ext cx="2376264" cy="1728192"/>
          </a:xfrm>
        </p:spPr>
        <p:txBody>
          <a:bodyPr anchor="b"/>
          <a:lstStyle>
            <a:lvl1pPr marL="0" indent="0">
              <a:buNone/>
              <a:defRPr sz="1600"/>
            </a:lvl1pPr>
          </a:lstStyle>
          <a:p>
            <a:r>
              <a:rPr lang="en-US" smtClean="0"/>
              <a:t>Click icon to add picture</a:t>
            </a:r>
            <a:endParaRPr lang="en-GB" dirty="0"/>
          </a:p>
        </p:txBody>
      </p:sp>
      <p:sp>
        <p:nvSpPr>
          <p:cNvPr id="17" name="Picture Placeholder 7"/>
          <p:cNvSpPr>
            <a:spLocks noGrp="1"/>
          </p:cNvSpPr>
          <p:nvPr>
            <p:ph type="pic" sz="quarter" idx="18"/>
          </p:nvPr>
        </p:nvSpPr>
        <p:spPr>
          <a:xfrm>
            <a:off x="467544" y="3861048"/>
            <a:ext cx="2376264" cy="2088232"/>
          </a:xfrm>
        </p:spPr>
        <p:txBody>
          <a:bodyPr anchor="b"/>
          <a:lstStyle>
            <a:lvl1pPr marL="0" indent="0">
              <a:buNone/>
              <a:defRPr sz="1600"/>
            </a:lvl1pPr>
          </a:lstStyle>
          <a:p>
            <a:r>
              <a:rPr lang="en-US" smtClean="0"/>
              <a:t>Click icon to add picture</a:t>
            </a:r>
            <a:endParaRPr lang="en-GB" dirty="0"/>
          </a:p>
        </p:txBody>
      </p:sp>
      <p:sp>
        <p:nvSpPr>
          <p:cNvPr id="18" name="Picture Placeholder 7"/>
          <p:cNvSpPr>
            <a:spLocks noGrp="1"/>
          </p:cNvSpPr>
          <p:nvPr>
            <p:ph type="pic" sz="quarter" idx="19"/>
          </p:nvPr>
        </p:nvSpPr>
        <p:spPr>
          <a:xfrm>
            <a:off x="6372200" y="3861048"/>
            <a:ext cx="2376264" cy="2088232"/>
          </a:xfrm>
        </p:spPr>
        <p:txBody>
          <a:bodyPr anchor="b"/>
          <a:lstStyle>
            <a:lvl1pPr marL="0" indent="0">
              <a:buNone/>
              <a:defRPr sz="1600"/>
            </a:lvl1pPr>
          </a:lstStyle>
          <a:p>
            <a:r>
              <a:rPr lang="en-US" smtClean="0"/>
              <a:t>Click icon to add picture</a:t>
            </a:r>
            <a:endParaRPr lang="en-GB" dirty="0"/>
          </a:p>
        </p:txBody>
      </p:sp>
      <p:sp>
        <p:nvSpPr>
          <p:cNvPr id="19" name="Picture Placeholder 7"/>
          <p:cNvSpPr>
            <a:spLocks noGrp="1"/>
          </p:cNvSpPr>
          <p:nvPr>
            <p:ph type="pic" sz="quarter" idx="20"/>
          </p:nvPr>
        </p:nvSpPr>
        <p:spPr>
          <a:xfrm>
            <a:off x="3433157" y="3861048"/>
            <a:ext cx="2376264" cy="2088232"/>
          </a:xfrm>
        </p:spPr>
        <p:txBody>
          <a:bodyPr anchor="b"/>
          <a:lstStyle>
            <a:lvl1pPr marL="0" indent="0">
              <a:buNone/>
              <a:defRPr sz="1600"/>
            </a:lvl1pPr>
          </a:lstStyle>
          <a:p>
            <a:r>
              <a:rPr lang="en-US" smtClean="0"/>
              <a:t>Click icon to add picture</a:t>
            </a:r>
            <a:endParaRPr lang="en-GB" dirty="0"/>
          </a:p>
        </p:txBody>
      </p:sp>
      <p:sp>
        <p:nvSpPr>
          <p:cNvPr id="21" name="TextBox 20"/>
          <p:cNvSpPr txBox="1"/>
          <p:nvPr userDrawn="1"/>
        </p:nvSpPr>
        <p:spPr>
          <a:xfrm>
            <a:off x="3419872" y="3229754"/>
            <a:ext cx="2376264" cy="338554"/>
          </a:xfrm>
          <a:prstGeom prst="rect">
            <a:avLst/>
          </a:prstGeom>
          <a:noFill/>
        </p:spPr>
        <p:txBody>
          <a:bodyPr wrap="square" rtlCol="0">
            <a:spAutoFit/>
          </a:bodyPr>
          <a:lstStyle/>
          <a:p>
            <a:r>
              <a:rPr lang="en-GB" sz="1600" dirty="0" smtClean="0"/>
              <a:t>Caption</a:t>
            </a:r>
            <a:endParaRPr lang="en-GB" sz="1600" dirty="0"/>
          </a:p>
        </p:txBody>
      </p:sp>
      <p:sp>
        <p:nvSpPr>
          <p:cNvPr id="22" name="Picture Placeholder 7"/>
          <p:cNvSpPr>
            <a:spLocks noGrp="1"/>
          </p:cNvSpPr>
          <p:nvPr>
            <p:ph type="pic" sz="quarter" idx="21"/>
          </p:nvPr>
        </p:nvSpPr>
        <p:spPr>
          <a:xfrm>
            <a:off x="467544" y="1484784"/>
            <a:ext cx="2376264" cy="1728192"/>
          </a:xfrm>
        </p:spPr>
        <p:txBody>
          <a:bodyPr tIns="46800" anchor="b"/>
          <a:lstStyle>
            <a:lvl1pPr marL="0" indent="0">
              <a:buNone/>
              <a:defRPr sz="1600"/>
            </a:lvl1pPr>
          </a:lstStyle>
          <a:p>
            <a:r>
              <a:rPr lang="en-US" smtClean="0"/>
              <a:t>Click icon to add picture</a:t>
            </a:r>
            <a:endParaRPr lang="en-GB" dirty="0"/>
          </a:p>
        </p:txBody>
      </p:sp>
      <p:sp>
        <p:nvSpPr>
          <p:cNvPr id="25" name="Text Placeholder 24"/>
          <p:cNvSpPr>
            <a:spLocks noGrp="1"/>
          </p:cNvSpPr>
          <p:nvPr>
            <p:ph type="body" sz="quarter" idx="22"/>
          </p:nvPr>
        </p:nvSpPr>
        <p:spPr>
          <a:xfrm>
            <a:off x="468313" y="3228975"/>
            <a:ext cx="2374900" cy="339333"/>
          </a:xfrm>
        </p:spPr>
        <p:txBody>
          <a:bodyPr/>
          <a:lstStyle>
            <a:lvl1pPr marL="0" indent="0">
              <a:buNone/>
              <a:defRPr sz="1600"/>
            </a:lvl1pPr>
          </a:lstStyle>
          <a:p>
            <a:pPr lvl="0"/>
            <a:r>
              <a:rPr lang="en-US" smtClean="0"/>
              <a:t>Click to edit Master text styles</a:t>
            </a:r>
          </a:p>
        </p:txBody>
      </p:sp>
      <p:sp>
        <p:nvSpPr>
          <p:cNvPr id="14"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643833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331913" y="1484313"/>
            <a:ext cx="34163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900613" y="1484313"/>
            <a:ext cx="341630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0"/>
          </p:nvPr>
        </p:nvSpPr>
        <p:spPr/>
        <p:txBody>
          <a:bodyPr/>
          <a:lstStyle>
            <a:lvl1pPr>
              <a:defRPr/>
            </a:lvl1pPr>
          </a:lstStyle>
          <a:p>
            <a:r>
              <a:rPr lang="nl-NL" smtClean="0"/>
              <a:t>Footer text</a:t>
            </a:r>
            <a:endParaRPr lang="en-GB"/>
          </a:p>
        </p:txBody>
      </p:sp>
      <p:sp>
        <p:nvSpPr>
          <p:cNvPr id="8"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2176335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6"/>
          <p:cNvSpPr>
            <a:spLocks noGrp="1"/>
          </p:cNvSpPr>
          <p:nvPr>
            <p:ph type="ftr" sz="quarter" idx="10"/>
          </p:nvPr>
        </p:nvSpPr>
        <p:spPr/>
        <p:txBody>
          <a:bodyPr/>
          <a:lstStyle>
            <a:lvl1pPr>
              <a:defRPr/>
            </a:lvl1pPr>
          </a:lstStyle>
          <a:p>
            <a:r>
              <a:rPr lang="nl-NL" smtClean="0"/>
              <a:t>Footer text</a:t>
            </a:r>
            <a:endParaRPr lang="en-GB"/>
          </a:p>
        </p:txBody>
      </p:sp>
      <p:sp>
        <p:nvSpPr>
          <p:cNvPr id="10" name="Slide Number Placeholder 1"/>
          <p:cNvSpPr>
            <a:spLocks noGrp="1"/>
          </p:cNvSpPr>
          <p:nvPr>
            <p:ph type="sldNum" sz="quarter" idx="11"/>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20739515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sz="quarter" idx="10"/>
          </p:nvPr>
        </p:nvSpPr>
        <p:spPr/>
        <p:txBody>
          <a:bodyPr/>
          <a:lstStyle>
            <a:lvl1pPr>
              <a:defRPr/>
            </a:lvl1pPr>
          </a:lstStyle>
          <a:p>
            <a:r>
              <a:rPr lang="nl-NL" smtClean="0"/>
              <a:t>Footer text</a:t>
            </a:r>
            <a:endParaRPr lang="en-GB"/>
          </a:p>
        </p:txBody>
      </p:sp>
      <p:sp>
        <p:nvSpPr>
          <p:cNvPr id="6"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4224889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858000"/>
          </a:xfrm>
        </p:spPr>
        <p:txBody>
          <a:bodyPr/>
          <a:lstStyle/>
          <a:p>
            <a:endParaRPr lang="en-GB"/>
          </a:p>
        </p:txBody>
      </p:sp>
    </p:spTree>
    <p:extLst>
      <p:ext uri="{BB962C8B-B14F-4D97-AF65-F5344CB8AC3E}">
        <p14:creationId xmlns:p14="http://schemas.microsoft.com/office/powerpoint/2010/main" val="22615398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nl-NL" smtClean="0"/>
              <a:t>Footer text</a:t>
            </a:r>
            <a:endParaRPr lang="en-GB"/>
          </a:p>
        </p:txBody>
      </p:sp>
      <p:sp>
        <p:nvSpPr>
          <p:cNvPr id="4"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3759971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764704"/>
            <a:ext cx="5111750" cy="536145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nl-NL" smtClean="0"/>
              <a:t>Footer text</a:t>
            </a:r>
            <a:endParaRPr lang="en-GB" dirty="0"/>
          </a:p>
        </p:txBody>
      </p:sp>
      <p:sp>
        <p:nvSpPr>
          <p:cNvPr id="7"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3449006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nl-NL" smtClean="0"/>
              <a:t>Footer text</a:t>
            </a:r>
            <a:endParaRPr lang="en-GB"/>
          </a:p>
        </p:txBody>
      </p:sp>
      <p:sp>
        <p:nvSpPr>
          <p:cNvPr id="8"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1828169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ast page">
    <p:spTree>
      <p:nvGrpSpPr>
        <p:cNvPr id="1" name=""/>
        <p:cNvGrpSpPr/>
        <p:nvPr/>
      </p:nvGrpSpPr>
      <p:grpSpPr>
        <a:xfrm>
          <a:off x="0" y="0"/>
          <a:ext cx="0" cy="0"/>
          <a:chOff x="0" y="0"/>
          <a:chExt cx="0" cy="0"/>
        </a:xfrm>
      </p:grpSpPr>
      <p:sp>
        <p:nvSpPr>
          <p:cNvPr id="4" name="Rectangle 3"/>
          <p:cNvSpPr/>
          <p:nvPr userDrawn="1"/>
        </p:nvSpPr>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5" name="TextBox 4"/>
          <p:cNvSpPr txBox="1"/>
          <p:nvPr userDrawn="1"/>
        </p:nvSpPr>
        <p:spPr>
          <a:xfrm>
            <a:off x="-1860" y="0"/>
            <a:ext cx="9143999" cy="369332"/>
          </a:xfrm>
          <a:prstGeom prst="rect">
            <a:avLst/>
          </a:prstGeom>
          <a:solidFill>
            <a:schemeClr val="tx2">
              <a:lumMod val="75000"/>
            </a:schemeClr>
          </a:solidFill>
        </p:spPr>
        <p:txBody>
          <a:bodyPr wrap="square" rtlCol="0">
            <a:spAutoFit/>
          </a:bodyPr>
          <a:lstStyle/>
          <a:p>
            <a:endParaRPr lang="en-US" dirty="0"/>
          </a:p>
        </p:txBody>
      </p:sp>
      <p:cxnSp>
        <p:nvCxnSpPr>
          <p:cNvPr id="6" name="Straight Connector 5"/>
          <p:cNvCxnSpPr/>
          <p:nvPr userDrawn="1"/>
        </p:nvCxnSpPr>
        <p:spPr bwMode="auto">
          <a:xfrm flipH="1">
            <a:off x="971600" y="1268760"/>
            <a:ext cx="432048" cy="1800200"/>
          </a:xfrm>
          <a:prstGeom prst="line">
            <a:avLst/>
          </a:prstGeom>
          <a:noFill/>
          <a:ln w="25400" cap="flat" cmpd="sng" algn="ctr">
            <a:solidFill>
              <a:srgbClr val="A47D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userDrawn="1"/>
        </p:nvSpPr>
        <p:spPr>
          <a:xfrm>
            <a:off x="1547666" y="1196753"/>
            <a:ext cx="4392488" cy="2200602"/>
          </a:xfrm>
          <a:prstGeom prst="rect">
            <a:avLst/>
          </a:prstGeom>
          <a:noFill/>
        </p:spPr>
        <p:txBody>
          <a:bodyPr wrap="square" lIns="0" tIns="0" rIns="0" bIns="0" rtlCol="0">
            <a:spAutoFit/>
          </a:bodyPr>
          <a:lstStyle/>
          <a:p>
            <a:pPr marL="0" marR="0" lvl="0" indent="0" algn="l" defTabSz="914400" rtl="0" eaLnBrk="1" fontAlgn="b" latinLnBrk="0" hangingPunct="1">
              <a:lnSpc>
                <a:spcPts val="5000"/>
              </a:lnSpc>
              <a:spcBef>
                <a:spcPts val="0"/>
              </a:spcBef>
              <a:spcAft>
                <a:spcPct val="0"/>
              </a:spcAft>
              <a:buClrTx/>
              <a:buSzTx/>
              <a:buFontTx/>
              <a:buNone/>
              <a:tabLst/>
              <a:defRPr/>
            </a:pPr>
            <a:r>
              <a:rPr lang="en-US" sz="4800" spc="-100" dirty="0">
                <a:solidFill>
                  <a:srgbClr val="A47D00"/>
                </a:solidFill>
                <a:latin typeface="Century Schoolbook"/>
                <a:cs typeface="Century Schoolbook"/>
              </a:rPr>
              <a:t>THE UK’S EUROPEAN UNIVERSITY</a:t>
            </a:r>
          </a:p>
          <a:p>
            <a:endParaRPr lang="en-US" dirty="0"/>
          </a:p>
        </p:txBody>
      </p:sp>
      <p:sp>
        <p:nvSpPr>
          <p:cNvPr id="16" name="TextBox 15"/>
          <p:cNvSpPr txBox="1"/>
          <p:nvPr userDrawn="1"/>
        </p:nvSpPr>
        <p:spPr>
          <a:xfrm>
            <a:off x="1547664" y="5949286"/>
            <a:ext cx="2736304" cy="307777"/>
          </a:xfrm>
          <a:prstGeom prst="rect">
            <a:avLst/>
          </a:prstGeom>
          <a:noFill/>
        </p:spPr>
        <p:txBody>
          <a:bodyPr wrap="square" lIns="0" tIns="0" rIns="0" bIns="0" rtlCol="0" anchor="b" anchorCtr="0">
            <a:spAutoFit/>
          </a:bodyPr>
          <a:lstStyle/>
          <a:p>
            <a:r>
              <a:rPr lang="en-US" sz="2000" kern="1400" spc="-100" dirty="0" err="1">
                <a:solidFill>
                  <a:schemeClr val="bg1"/>
                </a:solidFill>
                <a:latin typeface="Century Schoolbook"/>
                <a:cs typeface="Century Schoolbook"/>
              </a:rPr>
              <a:t>www.kent.ac.uk</a:t>
            </a:r>
            <a:endParaRPr lang="en-US" sz="2000" kern="1400" spc="-100" dirty="0">
              <a:solidFill>
                <a:schemeClr val="bg1"/>
              </a:solidFill>
              <a:latin typeface="Century Schoolbook"/>
              <a:cs typeface="Century Schoolbook"/>
            </a:endParaRPr>
          </a:p>
        </p:txBody>
      </p:sp>
      <p:grpSp>
        <p:nvGrpSpPr>
          <p:cNvPr id="9" name="Group 8"/>
          <p:cNvGrpSpPr/>
          <p:nvPr userDrawn="1"/>
        </p:nvGrpSpPr>
        <p:grpSpPr>
          <a:xfrm>
            <a:off x="1549959" y="5585850"/>
            <a:ext cx="1356664" cy="284120"/>
            <a:chOff x="1547664" y="5589240"/>
            <a:chExt cx="1523655" cy="319092"/>
          </a:xfrm>
        </p:grpSpPr>
        <p:pic>
          <p:nvPicPr>
            <p:cNvPr id="2" name="Picture 1" descr="Facebook__very_small.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47664" y="5589240"/>
              <a:ext cx="324260" cy="312595"/>
            </a:xfrm>
            <a:prstGeom prst="rect">
              <a:avLst/>
            </a:prstGeom>
          </p:spPr>
        </p:pic>
        <p:pic>
          <p:nvPicPr>
            <p:cNvPr id="3" name="Picture 2" descr="twitter-bird-white-on-blue_small.eps"/>
            <p:cNvPicPr>
              <a:picLocks noChangeAspect="1"/>
            </p:cNvPicPr>
            <p:nvPr userDrawn="1"/>
          </p:nvPicPr>
          <p:blipFill rotWithShape="1">
            <a:blip r:embed="rId3">
              <a:extLst>
                <a:ext uri="{28A0092B-C50C-407E-A947-70E740481C1C}">
                  <a14:useLocalDpi xmlns:a14="http://schemas.microsoft.com/office/drawing/2010/main" val="0"/>
                </a:ext>
              </a:extLst>
            </a:blip>
            <a:srcRect l="1" r="9042"/>
            <a:stretch/>
          </p:blipFill>
          <p:spPr>
            <a:xfrm>
              <a:off x="1941392" y="5589240"/>
              <a:ext cx="330409" cy="312115"/>
            </a:xfrm>
            <a:prstGeom prst="rect">
              <a:avLst/>
            </a:prstGeom>
          </p:spPr>
        </p:pic>
        <p:pic>
          <p:nvPicPr>
            <p:cNvPr id="7" name="Picture 6" descr="LI_brand.jpg"/>
            <p:cNvPicPr>
              <a:picLocks noChangeAspect="1"/>
            </p:cNvPicPr>
            <p:nvPr userDrawn="1"/>
          </p:nvPicPr>
          <p:blipFill rotWithShape="1">
            <a:blip r:embed="rId4" cstate="print">
              <a:extLst>
                <a:ext uri="{28A0092B-C50C-407E-A947-70E740481C1C}">
                  <a14:useLocalDpi xmlns:a14="http://schemas.microsoft.com/office/drawing/2010/main" val="0"/>
                </a:ext>
              </a:extLst>
            </a:blip>
            <a:srcRect l="3442" t="6533" r="3179" b="3587"/>
            <a:stretch/>
          </p:blipFill>
          <p:spPr>
            <a:xfrm>
              <a:off x="2755635" y="5589240"/>
              <a:ext cx="315684" cy="319092"/>
            </a:xfrm>
            <a:prstGeom prst="rect">
              <a:avLst/>
            </a:prstGeom>
          </p:spPr>
        </p:pic>
        <p:pic>
          <p:nvPicPr>
            <p:cNvPr id="8" name="Picture 7" descr="youtube.tif"/>
            <p:cNvPicPr>
              <a:picLocks noChangeAspect="1"/>
            </p:cNvPicPr>
            <p:nvPr userDrawn="1"/>
          </p:nvPicPr>
          <p:blipFill rotWithShape="1">
            <a:blip r:embed="rId5" cstate="print">
              <a:extLst>
                <a:ext uri="{28A0092B-C50C-407E-A947-70E740481C1C}">
                  <a14:useLocalDpi xmlns:a14="http://schemas.microsoft.com/office/drawing/2010/main" val="0"/>
                </a:ext>
              </a:extLst>
            </a:blip>
            <a:srcRect l="7244" t="7968" r="10058" b="11869"/>
            <a:stretch/>
          </p:blipFill>
          <p:spPr>
            <a:xfrm>
              <a:off x="2346244" y="5589240"/>
              <a:ext cx="330650" cy="312595"/>
            </a:xfrm>
            <a:prstGeom prst="rect">
              <a:avLst/>
            </a:prstGeom>
          </p:spPr>
        </p:pic>
      </p:grpSp>
    </p:spTree>
    <p:extLst>
      <p:ext uri="{BB962C8B-B14F-4D97-AF65-F5344CB8AC3E}">
        <p14:creationId xmlns:p14="http://schemas.microsoft.com/office/powerpoint/2010/main" val="1960511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5128" name="Rectangle 8"/>
          <p:cNvSpPr>
            <a:spLocks noGrp="1" noChangeArrowheads="1"/>
          </p:cNvSpPr>
          <p:nvPr>
            <p:ph type="ctrTitle"/>
          </p:nvPr>
        </p:nvSpPr>
        <p:spPr>
          <a:xfrm>
            <a:off x="323852" y="1628775"/>
            <a:ext cx="5903913" cy="1295400"/>
          </a:xfrm>
        </p:spPr>
        <p:txBody>
          <a:bodyPr anchor="b"/>
          <a:lstStyle>
            <a:lvl1pPr algn="r">
              <a:lnSpc>
                <a:spcPct val="90000"/>
              </a:lnSpc>
              <a:defRPr sz="2400" b="0">
                <a:solidFill>
                  <a:schemeClr val="bg1"/>
                </a:solidFill>
                <a:latin typeface="Century Schoolbook" pitchFamily="18" charset="0"/>
              </a:defRPr>
            </a:lvl1pPr>
          </a:lstStyle>
          <a:p>
            <a:r>
              <a:rPr lang="en-GB"/>
              <a:t>Click to edit Master title style</a:t>
            </a:r>
          </a:p>
        </p:txBody>
      </p:sp>
      <p:sp>
        <p:nvSpPr>
          <p:cNvPr id="5129" name="Rectangle 9"/>
          <p:cNvSpPr>
            <a:spLocks noGrp="1" noChangeArrowheads="1"/>
          </p:cNvSpPr>
          <p:nvPr>
            <p:ph type="subTitle" idx="1" hasCustomPrompt="1"/>
          </p:nvPr>
        </p:nvSpPr>
        <p:spPr>
          <a:xfrm>
            <a:off x="323852" y="549281"/>
            <a:ext cx="3528069" cy="359445"/>
          </a:xfrm>
        </p:spPr>
        <p:txBody>
          <a:bodyPr/>
          <a:lstStyle>
            <a:lvl1pPr algn="l">
              <a:lnSpc>
                <a:spcPct val="80000"/>
              </a:lnSpc>
              <a:spcBef>
                <a:spcPct val="0"/>
              </a:spcBef>
              <a:spcAft>
                <a:spcPct val="0"/>
              </a:spcAft>
              <a:defRPr sz="1200" b="0" baseline="0">
                <a:solidFill>
                  <a:schemeClr val="tx2"/>
                </a:solidFill>
                <a:latin typeface="Arial" panose="020B0604020202020204" pitchFamily="34" charset="0"/>
                <a:cs typeface="Arial" panose="020B0604020202020204" pitchFamily="34" charset="0"/>
              </a:defRPr>
            </a:lvl1pPr>
          </a:lstStyle>
          <a:p>
            <a:r>
              <a:rPr lang="en-GB" dirty="0" smtClean="0"/>
              <a:t>The UK’s European university</a:t>
            </a:r>
            <a:endParaRPr lang="en-GB" dirty="0"/>
          </a:p>
        </p:txBody>
      </p:sp>
      <p:pic>
        <p:nvPicPr>
          <p:cNvPr id="12" name="Picture 11" descr="Picture1.jpg"/>
          <p:cNvPicPr>
            <a:picLocks noChangeAspect="1"/>
          </p:cNvPicPr>
          <p:nvPr userDrawn="1"/>
        </p:nvPicPr>
        <p:blipFill>
          <a:blip r:embed="rId2" cstate="print"/>
          <a:stretch>
            <a:fillRect/>
          </a:stretch>
        </p:blipFill>
        <p:spPr>
          <a:xfrm>
            <a:off x="-14433" y="3573467"/>
            <a:ext cx="9208699" cy="1802013"/>
          </a:xfrm>
          <a:prstGeom prst="rect">
            <a:avLst/>
          </a:prstGeom>
        </p:spPr>
      </p:pic>
      <p:sp>
        <p:nvSpPr>
          <p:cNvPr id="5127" name="Rectangle 7"/>
          <p:cNvSpPr>
            <a:spLocks noChangeArrowheads="1"/>
          </p:cNvSpPr>
          <p:nvPr/>
        </p:nvSpPr>
        <p:spPr bwMode="auto">
          <a:xfrm>
            <a:off x="-1" y="1484339"/>
            <a:ext cx="4644009" cy="2448719"/>
          </a:xfrm>
          <a:prstGeom prst="rect">
            <a:avLst/>
          </a:prstGeom>
          <a:solidFill>
            <a:schemeClr val="tx2">
              <a:lumMod val="75000"/>
            </a:schemeClr>
          </a:solidFill>
          <a:ln w="9525" algn="ctr">
            <a:noFill/>
            <a:miter lim="800000"/>
            <a:headEnd/>
            <a:tailEnd/>
          </a:ln>
          <a:effectLst/>
        </p:spPr>
        <p:txBody>
          <a:bodyPr wrap="none" anchor="ctr"/>
          <a:lstStyle/>
          <a:p>
            <a:pPr algn="ctr" defTabSz="914400" fontAlgn="b">
              <a:spcBef>
                <a:spcPct val="30000"/>
              </a:spcBef>
              <a:spcAft>
                <a:spcPct val="0"/>
              </a:spcAft>
            </a:pPr>
            <a:endParaRPr lang="en-GB" sz="2400">
              <a:solidFill>
                <a:srgbClr val="000000"/>
              </a:solidFill>
            </a:endParaRPr>
          </a:p>
        </p:txBody>
      </p:sp>
      <p:pic>
        <p:nvPicPr>
          <p:cNvPr id="3" name="Picture 2"/>
          <p:cNvPicPr>
            <a:picLocks noChangeAspect="1"/>
          </p:cNvPicPr>
          <p:nvPr userDrawn="1"/>
        </p:nvPicPr>
        <p:blipFill>
          <a:blip r:embed="rId3"/>
          <a:stretch>
            <a:fillRect/>
          </a:stretch>
        </p:blipFill>
        <p:spPr>
          <a:xfrm>
            <a:off x="6993467" y="0"/>
            <a:ext cx="2150533" cy="1451024"/>
          </a:xfrm>
          <a:prstGeom prst="rect">
            <a:avLst/>
          </a:prstGeom>
        </p:spPr>
      </p:pic>
    </p:spTree>
    <p:extLst>
      <p:ext uri="{BB962C8B-B14F-4D97-AF65-F5344CB8AC3E}">
        <p14:creationId xmlns:p14="http://schemas.microsoft.com/office/powerpoint/2010/main" val="1202429775"/>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lide 1">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377440" cy="6858000"/>
          </a:xfrm>
          <a:prstGeom prst="rect">
            <a:avLst/>
          </a:prstGeom>
        </p:spPr>
      </p:pic>
      <p:sp>
        <p:nvSpPr>
          <p:cNvPr id="2" name="Title 1"/>
          <p:cNvSpPr>
            <a:spLocks noGrp="1"/>
          </p:cNvSpPr>
          <p:nvPr>
            <p:ph type="title" hasCustomPrompt="1"/>
          </p:nvPr>
        </p:nvSpPr>
        <p:spPr>
          <a:xfrm>
            <a:off x="2615877" y="2992578"/>
            <a:ext cx="5937813" cy="404895"/>
          </a:xfrm>
          <a:prstGeom prst="rect">
            <a:avLst/>
          </a:prstGeom>
        </p:spPr>
        <p:txBody>
          <a:bodyPr>
            <a:noAutofit/>
          </a:bodyPr>
          <a:lstStyle>
            <a:lvl1pPr>
              <a:defRPr sz="2400" cap="all" spc="260" baseline="0">
                <a:solidFill>
                  <a:schemeClr val="bg2">
                    <a:lumMod val="10000"/>
                  </a:schemeClr>
                </a:solidFill>
                <a:latin typeface="Goudy Modern MT"/>
                <a:cs typeface="Goudy Modern MT"/>
              </a:defRPr>
            </a:lvl1pPr>
          </a:lstStyle>
          <a:p>
            <a:r>
              <a:rPr lang="en-US" dirty="0" smtClean="0"/>
              <a:t>PRESENTATION Title GOES Here</a:t>
            </a:r>
            <a:endParaRPr lang="en-US" dirty="0"/>
          </a:p>
        </p:txBody>
      </p:sp>
      <p:sp>
        <p:nvSpPr>
          <p:cNvPr id="8" name="Text Placeholder 7"/>
          <p:cNvSpPr>
            <a:spLocks noGrp="1"/>
          </p:cNvSpPr>
          <p:nvPr>
            <p:ph type="body" sz="quarter" idx="10" hasCustomPrompt="1"/>
          </p:nvPr>
        </p:nvSpPr>
        <p:spPr>
          <a:xfrm>
            <a:off x="2615877" y="3402491"/>
            <a:ext cx="5937813" cy="347702"/>
          </a:xfrm>
          <a:prstGeom prst="rect">
            <a:avLst/>
          </a:prstGeom>
        </p:spPr>
        <p:txBody>
          <a:bodyPr>
            <a:noAutofit/>
          </a:bodyPr>
          <a:lstStyle>
            <a:lvl1pPr marL="0" indent="0">
              <a:buNone/>
              <a:defRPr sz="2200" b="0" i="1" spc="50">
                <a:solidFill>
                  <a:srgbClr val="696A6F"/>
                </a:solidFill>
                <a:latin typeface="Goudy Modern MT"/>
                <a:cs typeface="Goudy Modern MT"/>
              </a:defRPr>
            </a:lvl1pPr>
          </a:lstStyle>
          <a:p>
            <a:pPr lvl="0"/>
            <a:r>
              <a:rPr lang="en-US" dirty="0" smtClean="0"/>
              <a:t>Presentation subtitle / presenter here</a:t>
            </a:r>
          </a:p>
        </p:txBody>
      </p:sp>
    </p:spTree>
    <p:extLst>
      <p:ext uri="{BB962C8B-B14F-4D97-AF65-F5344CB8AC3E}">
        <p14:creationId xmlns:p14="http://schemas.microsoft.com/office/powerpoint/2010/main" val="35187329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307336" cy="6858000"/>
          </a:xfrm>
          <a:prstGeom prst="rect">
            <a:avLst/>
          </a:prstGeom>
        </p:spPr>
      </p:pic>
      <p:sp>
        <p:nvSpPr>
          <p:cNvPr id="6" name="Title 1"/>
          <p:cNvSpPr>
            <a:spLocks noGrp="1"/>
          </p:cNvSpPr>
          <p:nvPr>
            <p:ph type="title" hasCustomPrompt="1"/>
          </p:nvPr>
        </p:nvSpPr>
        <p:spPr>
          <a:xfrm>
            <a:off x="2615877" y="2992578"/>
            <a:ext cx="5937813" cy="404895"/>
          </a:xfrm>
          <a:prstGeom prst="rect">
            <a:avLst/>
          </a:prstGeom>
        </p:spPr>
        <p:txBody>
          <a:bodyPr>
            <a:noAutofit/>
          </a:bodyPr>
          <a:lstStyle>
            <a:lvl1pPr>
              <a:defRPr sz="2400" cap="all" spc="260" baseline="0">
                <a:solidFill>
                  <a:schemeClr val="bg1"/>
                </a:solidFill>
                <a:latin typeface="Goudy Modern MT"/>
                <a:cs typeface="Goudy Modern MT"/>
              </a:defRPr>
            </a:lvl1pPr>
          </a:lstStyle>
          <a:p>
            <a:r>
              <a:rPr lang="en-US" dirty="0" smtClean="0"/>
              <a:t>PRESENTATION Title GOES Here</a:t>
            </a:r>
            <a:endParaRPr lang="en-US" dirty="0"/>
          </a:p>
        </p:txBody>
      </p:sp>
      <p:sp>
        <p:nvSpPr>
          <p:cNvPr id="7" name="Text Placeholder 7"/>
          <p:cNvSpPr>
            <a:spLocks noGrp="1"/>
          </p:cNvSpPr>
          <p:nvPr>
            <p:ph type="body" sz="quarter" idx="10" hasCustomPrompt="1"/>
          </p:nvPr>
        </p:nvSpPr>
        <p:spPr>
          <a:xfrm>
            <a:off x="2615877" y="3402491"/>
            <a:ext cx="5937813" cy="347702"/>
          </a:xfrm>
          <a:prstGeom prst="rect">
            <a:avLst/>
          </a:prstGeom>
        </p:spPr>
        <p:txBody>
          <a:bodyPr>
            <a:noAutofit/>
          </a:bodyPr>
          <a:lstStyle>
            <a:lvl1pPr marL="0" indent="0">
              <a:buNone/>
              <a:defRPr sz="2200" b="0" i="1" spc="50">
                <a:solidFill>
                  <a:schemeClr val="bg1"/>
                </a:solidFill>
                <a:latin typeface="Goudy Modern MT"/>
                <a:cs typeface="Goudy Modern MT"/>
              </a:defRPr>
            </a:lvl1pPr>
          </a:lstStyle>
          <a:p>
            <a:pPr lvl="0"/>
            <a:r>
              <a:rPr lang="en-US" dirty="0" smtClean="0"/>
              <a:t>Presentation subtitle / presenter here</a:t>
            </a:r>
          </a:p>
        </p:txBody>
      </p:sp>
    </p:spTree>
    <p:extLst>
      <p:ext uri="{BB962C8B-B14F-4D97-AF65-F5344CB8AC3E}">
        <p14:creationId xmlns:p14="http://schemas.microsoft.com/office/powerpoint/2010/main" val="66607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alphaModFix amt="87000"/>
            <a:extLst>
              <a:ext uri="{BEBA8EAE-BF5A-486C-A8C5-ECC9F3942E4B}">
                <a14:imgProps xmlns:a14="http://schemas.microsoft.com/office/drawing/2010/main">
                  <a14:imgLayer r:embed="rId4">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0" y="2286000"/>
            <a:ext cx="9144000" cy="226771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307336" cy="6858000"/>
          </a:xfrm>
          <a:prstGeom prst="rect">
            <a:avLst/>
          </a:prstGeom>
        </p:spPr>
      </p:pic>
      <p:sp>
        <p:nvSpPr>
          <p:cNvPr id="6" name="Title 1"/>
          <p:cNvSpPr>
            <a:spLocks noGrp="1"/>
          </p:cNvSpPr>
          <p:nvPr>
            <p:ph type="title" hasCustomPrompt="1"/>
          </p:nvPr>
        </p:nvSpPr>
        <p:spPr>
          <a:xfrm>
            <a:off x="2615877" y="2992578"/>
            <a:ext cx="5937813" cy="404895"/>
          </a:xfrm>
          <a:prstGeom prst="rect">
            <a:avLst/>
          </a:prstGeom>
        </p:spPr>
        <p:txBody>
          <a:bodyPr>
            <a:noAutofit/>
          </a:bodyPr>
          <a:lstStyle>
            <a:lvl1pPr>
              <a:defRPr sz="2400" cap="all" spc="260" baseline="0">
                <a:solidFill>
                  <a:schemeClr val="bg1"/>
                </a:solidFill>
                <a:latin typeface="Goudy Modern MT"/>
                <a:cs typeface="Goudy Modern MT"/>
              </a:defRPr>
            </a:lvl1pPr>
          </a:lstStyle>
          <a:p>
            <a:r>
              <a:rPr lang="en-US" dirty="0" smtClean="0"/>
              <a:t>PRESENTATION Title GOES Here</a:t>
            </a:r>
            <a:endParaRPr lang="en-US" dirty="0"/>
          </a:p>
        </p:txBody>
      </p:sp>
      <p:sp>
        <p:nvSpPr>
          <p:cNvPr id="7" name="Text Placeholder 7"/>
          <p:cNvSpPr>
            <a:spLocks noGrp="1"/>
          </p:cNvSpPr>
          <p:nvPr>
            <p:ph type="body" sz="quarter" idx="10" hasCustomPrompt="1"/>
          </p:nvPr>
        </p:nvSpPr>
        <p:spPr>
          <a:xfrm>
            <a:off x="2615877" y="3402491"/>
            <a:ext cx="5937813" cy="347702"/>
          </a:xfrm>
          <a:prstGeom prst="rect">
            <a:avLst/>
          </a:prstGeom>
        </p:spPr>
        <p:txBody>
          <a:bodyPr>
            <a:noAutofit/>
          </a:bodyPr>
          <a:lstStyle>
            <a:lvl1pPr marL="0" indent="0">
              <a:buNone/>
              <a:defRPr sz="2200" b="0" i="1" spc="50">
                <a:solidFill>
                  <a:schemeClr val="bg1"/>
                </a:solidFill>
                <a:latin typeface="Goudy Modern MT"/>
                <a:cs typeface="Goudy Modern MT"/>
              </a:defRPr>
            </a:lvl1pPr>
          </a:lstStyle>
          <a:p>
            <a:pPr lvl="0"/>
            <a:r>
              <a:rPr lang="en-US" dirty="0" smtClean="0"/>
              <a:t>Presentation subtitle / presenter here</a:t>
            </a:r>
          </a:p>
        </p:txBody>
      </p:sp>
    </p:spTree>
    <p:extLst>
      <p:ext uri="{BB962C8B-B14F-4D97-AF65-F5344CB8AC3E}">
        <p14:creationId xmlns:p14="http://schemas.microsoft.com/office/powerpoint/2010/main" val="2445557712"/>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565920"/>
            <a:ext cx="8229600" cy="1143000"/>
          </a:xfrm>
          <a:prstGeom prst="rect">
            <a:avLst/>
          </a:prstGeom>
        </p:spPr>
        <p:txBody>
          <a:bodyPr/>
          <a:lstStyle/>
          <a:p>
            <a:r>
              <a:rPr lang="en-US" dirty="0"/>
              <a:t>Click to edit Master title style</a:t>
            </a:r>
            <a:endParaRPr lang="en-GB" dirty="0"/>
          </a:p>
        </p:txBody>
      </p:sp>
      <p:sp>
        <p:nvSpPr>
          <p:cNvPr id="4" name="Content Placeholder 3"/>
          <p:cNvSpPr>
            <a:spLocks noGrp="1"/>
          </p:cNvSpPr>
          <p:nvPr>
            <p:ph sz="quarter" idx="10"/>
          </p:nvPr>
        </p:nvSpPr>
        <p:spPr>
          <a:xfrm>
            <a:off x="468313" y="2852738"/>
            <a:ext cx="4031679" cy="360045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Content Placeholder 3"/>
          <p:cNvSpPr>
            <a:spLocks noGrp="1"/>
          </p:cNvSpPr>
          <p:nvPr>
            <p:ph sz="quarter" idx="11"/>
          </p:nvPr>
        </p:nvSpPr>
        <p:spPr>
          <a:xfrm>
            <a:off x="4716016" y="2852936"/>
            <a:ext cx="4031109" cy="360045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240137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PowerPoint titl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82" y="0"/>
            <a:ext cx="9180000" cy="6955656"/>
          </a:xfrm>
          <a:prstGeom prst="rect">
            <a:avLst/>
          </a:prstGeom>
        </p:spPr>
      </p:pic>
      <p:sp>
        <p:nvSpPr>
          <p:cNvPr id="4" name="Text Placeholder 3"/>
          <p:cNvSpPr>
            <a:spLocks noGrp="1"/>
          </p:cNvSpPr>
          <p:nvPr>
            <p:ph type="body" sz="quarter" idx="10"/>
          </p:nvPr>
        </p:nvSpPr>
        <p:spPr>
          <a:xfrm>
            <a:off x="1042988" y="3860800"/>
            <a:ext cx="6913562" cy="1512888"/>
          </a:xfrm>
          <a:prstGeom prst="rect">
            <a:avLst/>
          </a:prstGeom>
        </p:spPr>
        <p:txBody>
          <a:bodyPr/>
          <a:lstStyle>
            <a:lvl1pPr marL="0" indent="0">
              <a:buNone/>
              <a:defRPr sz="60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8648957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PowerPoint title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17" y="0"/>
            <a:ext cx="9180000" cy="6955656"/>
          </a:xfrm>
          <a:prstGeom prst="rect">
            <a:avLst/>
          </a:prstGeom>
        </p:spPr>
      </p:pic>
      <p:sp>
        <p:nvSpPr>
          <p:cNvPr id="4" name="Text Placeholder 3"/>
          <p:cNvSpPr>
            <a:spLocks noGrp="1"/>
          </p:cNvSpPr>
          <p:nvPr>
            <p:ph type="body" sz="quarter" idx="10"/>
          </p:nvPr>
        </p:nvSpPr>
        <p:spPr>
          <a:xfrm>
            <a:off x="1187624" y="3140968"/>
            <a:ext cx="6985000" cy="1368425"/>
          </a:xfrm>
          <a:prstGeom prst="rect">
            <a:avLst/>
          </a:prstGeom>
        </p:spPr>
        <p:txBody>
          <a:bodyPr/>
          <a:lstStyle>
            <a:lvl1pPr marL="0" indent="0">
              <a:buNone/>
              <a:defRPr sz="4400" b="1">
                <a:solidFill>
                  <a:schemeClr val="bg1"/>
                </a:solidFill>
              </a:defRPr>
            </a:lvl1pPr>
            <a:lvl2pPr>
              <a:defRPr sz="4000" b="1">
                <a:solidFill>
                  <a:schemeClr val="bg1"/>
                </a:solidFill>
              </a:defRPr>
            </a:lvl2pPr>
            <a:lvl3pPr>
              <a:defRPr sz="3600" b="1">
                <a:solidFill>
                  <a:schemeClr val="bg1"/>
                </a:solidFill>
              </a:defRPr>
            </a:lvl3pPr>
            <a:lvl4pPr>
              <a:defRPr sz="3200" b="1">
                <a:solidFill>
                  <a:schemeClr val="bg1"/>
                </a:solidFill>
              </a:defRPr>
            </a:lvl4pPr>
            <a:lvl5pPr>
              <a:defRPr sz="3200" b="1">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066630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9750" y="404664"/>
            <a:ext cx="8135938" cy="863600"/>
          </a:xfrm>
          <a:prstGeom prst="rect">
            <a:avLst/>
          </a:prstGeom>
        </p:spPr>
        <p:txBody>
          <a:bodyPr/>
          <a:lstStyle>
            <a:lvl1pPr marL="0" indent="0">
              <a:buNone/>
              <a:defRPr sz="4000" b="1"/>
            </a:lvl1pPr>
            <a:lvl2pPr marL="457200" indent="0">
              <a:buNone/>
              <a:defRPr sz="3600" b="1"/>
            </a:lvl2pPr>
            <a:lvl3pPr marL="914400" indent="0">
              <a:buNone/>
              <a:defRPr sz="3200" b="1"/>
            </a:lvl3pPr>
            <a:lvl4pPr marL="1371600" indent="0">
              <a:buNone/>
              <a:defRPr sz="2800" b="1"/>
            </a:lvl4pPr>
            <a:lvl5pPr marL="1828800" indent="0">
              <a:buNone/>
              <a:defRPr sz="2800" b="1"/>
            </a:lvl5pPr>
          </a:lstStyle>
          <a:p>
            <a:pPr lvl="0"/>
            <a:r>
              <a:rPr lang="en-US" dirty="0"/>
              <a:t>Click to edit Master text styles</a:t>
            </a:r>
          </a:p>
        </p:txBody>
      </p:sp>
      <p:sp>
        <p:nvSpPr>
          <p:cNvPr id="5" name="Content Placeholder 4"/>
          <p:cNvSpPr>
            <a:spLocks noGrp="1"/>
          </p:cNvSpPr>
          <p:nvPr>
            <p:ph sz="quarter" idx="11"/>
          </p:nvPr>
        </p:nvSpPr>
        <p:spPr>
          <a:xfrm>
            <a:off x="539750" y="1484784"/>
            <a:ext cx="3960242" cy="482394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4"/>
          <p:cNvSpPr>
            <a:spLocks noGrp="1"/>
          </p:cNvSpPr>
          <p:nvPr>
            <p:ph sz="quarter" idx="12"/>
          </p:nvPr>
        </p:nvSpPr>
        <p:spPr>
          <a:xfrm>
            <a:off x="4716016" y="1484784"/>
            <a:ext cx="3959672" cy="482394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a:extLst>
              <a:ext uri="{FF2B5EF4-FFF2-40B4-BE49-F238E27FC236}">
                <a16:creationId xmlns:a16="http://schemas.microsoft.com/office/drawing/2014/main" id="{60042812-5FAD-466D-94C6-71A97F13C0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666" t="38450" r="13701" b="38450"/>
          <a:stretch/>
        </p:blipFill>
        <p:spPr>
          <a:xfrm>
            <a:off x="8073004" y="5769496"/>
            <a:ext cx="936104" cy="936104"/>
          </a:xfrm>
          <a:prstGeom prst="rect">
            <a:avLst/>
          </a:prstGeom>
        </p:spPr>
      </p:pic>
      <p:pic>
        <p:nvPicPr>
          <p:cNvPr id="7" name="Picture 6">
            <a:extLst>
              <a:ext uri="{FF2B5EF4-FFF2-40B4-BE49-F238E27FC236}">
                <a16:creationId xmlns:a16="http://schemas.microsoft.com/office/drawing/2014/main" id="{61A63FEA-8274-434F-B025-C60C872EB577}"/>
              </a:ext>
            </a:extLst>
          </p:cNvPr>
          <p:cNvPicPr>
            <a:picLocks noChangeAspect="1"/>
          </p:cNvPicPr>
          <p:nvPr userDrawn="1"/>
        </p:nvPicPr>
        <p:blipFill>
          <a:blip r:embed="rId3" cstate="print">
            <a:alphaModFix amt="87000"/>
            <a:extLst>
              <a:ext uri="{BEBA8EAE-BF5A-486C-A8C5-ECC9F3942E4B}">
                <a14:imgProps xmlns:a14="http://schemas.microsoft.com/office/drawing/2010/main">
                  <a14:imgLayer r:embed="rId4">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0" y="-25754"/>
            <a:ext cx="9144000" cy="1358137"/>
          </a:xfrm>
          <a:prstGeom prst="rect">
            <a:avLst/>
          </a:prstGeom>
        </p:spPr>
      </p:pic>
      <p:sp>
        <p:nvSpPr>
          <p:cNvPr id="8" name="Title 1">
            <a:extLst>
              <a:ext uri="{FF2B5EF4-FFF2-40B4-BE49-F238E27FC236}">
                <a16:creationId xmlns:a16="http://schemas.microsoft.com/office/drawing/2014/main" id="{23593152-CB43-4A0F-B9C2-3C9278D56D18}"/>
              </a:ext>
            </a:extLst>
          </p:cNvPr>
          <p:cNvSpPr>
            <a:spLocks noGrp="1"/>
          </p:cNvSpPr>
          <p:nvPr>
            <p:ph type="title"/>
          </p:nvPr>
        </p:nvSpPr>
        <p:spPr>
          <a:xfrm>
            <a:off x="683568" y="332656"/>
            <a:ext cx="7772400" cy="936104"/>
          </a:xfrm>
          <a:prstGeom prst="rect">
            <a:avLst/>
          </a:prstGeom>
        </p:spPr>
        <p:txBody>
          <a:bodyPr/>
          <a:lstStyle>
            <a:lvl1pPr algn="ctr">
              <a:defRPr sz="4000" b="1">
                <a:solidFill>
                  <a:schemeClr val="bg1"/>
                </a:solidFill>
                <a:latin typeface="Goudy Modern MT"/>
              </a:defRPr>
            </a:lvl1pPr>
          </a:lstStyle>
          <a:p>
            <a:r>
              <a:rPr lang="en-US"/>
              <a:t>Click to edit Master title style</a:t>
            </a:r>
            <a:endParaRPr lang="en-GB"/>
          </a:p>
        </p:txBody>
      </p:sp>
    </p:spTree>
    <p:extLst>
      <p:ext uri="{BB962C8B-B14F-4D97-AF65-F5344CB8AC3E}">
        <p14:creationId xmlns:p14="http://schemas.microsoft.com/office/powerpoint/2010/main" val="3316571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089057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04031" y="476672"/>
            <a:ext cx="8135938" cy="863600"/>
          </a:xfrm>
          <a:prstGeom prst="rect">
            <a:avLst/>
          </a:prstGeom>
        </p:spPr>
        <p:txBody>
          <a:bodyPr/>
          <a:lstStyle>
            <a:lvl1pPr marL="0" indent="0">
              <a:buNone/>
              <a:defRPr sz="4000" b="1"/>
            </a:lvl1pPr>
            <a:lvl2pPr marL="457200" indent="0">
              <a:buNone/>
              <a:defRPr sz="3600" b="1"/>
            </a:lvl2pPr>
            <a:lvl3pPr marL="914400" indent="0">
              <a:buNone/>
              <a:defRPr sz="3200" b="1"/>
            </a:lvl3pPr>
            <a:lvl4pPr marL="1371600" indent="0">
              <a:buNone/>
              <a:defRPr sz="2800" b="1"/>
            </a:lvl4pPr>
            <a:lvl5pPr marL="1828800" indent="0">
              <a:buNone/>
              <a:defRPr sz="2800" b="1"/>
            </a:lvl5pPr>
          </a:lstStyle>
          <a:p>
            <a:pPr lvl="0"/>
            <a:r>
              <a:rPr lang="en-US" dirty="0"/>
              <a:t>Click to edit Master text styles</a:t>
            </a:r>
          </a:p>
        </p:txBody>
      </p:sp>
      <p:sp>
        <p:nvSpPr>
          <p:cNvPr id="5" name="Content Placeholder 4"/>
          <p:cNvSpPr>
            <a:spLocks noGrp="1"/>
          </p:cNvSpPr>
          <p:nvPr>
            <p:ph sz="quarter" idx="11"/>
          </p:nvPr>
        </p:nvSpPr>
        <p:spPr>
          <a:xfrm>
            <a:off x="539750" y="1412776"/>
            <a:ext cx="8135938" cy="48959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68B166EE-4EFF-4A5D-A987-AFB478623B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666" t="38450" r="13701" b="38450"/>
          <a:stretch/>
        </p:blipFill>
        <p:spPr>
          <a:xfrm>
            <a:off x="8073004" y="5769496"/>
            <a:ext cx="936104" cy="936104"/>
          </a:xfrm>
          <a:prstGeom prst="rect">
            <a:avLst/>
          </a:prstGeom>
        </p:spPr>
      </p:pic>
      <p:pic>
        <p:nvPicPr>
          <p:cNvPr id="7" name="Picture 6">
            <a:extLst>
              <a:ext uri="{FF2B5EF4-FFF2-40B4-BE49-F238E27FC236}">
                <a16:creationId xmlns:a16="http://schemas.microsoft.com/office/drawing/2014/main" id="{119AFBF2-668D-4255-A6B4-207D7F0D0241}"/>
              </a:ext>
            </a:extLst>
          </p:cNvPr>
          <p:cNvPicPr>
            <a:picLocks noChangeAspect="1"/>
          </p:cNvPicPr>
          <p:nvPr userDrawn="1"/>
        </p:nvPicPr>
        <p:blipFill>
          <a:blip r:embed="rId3" cstate="print">
            <a:alphaModFix amt="87000"/>
            <a:extLst>
              <a:ext uri="{BEBA8EAE-BF5A-486C-A8C5-ECC9F3942E4B}">
                <a14:imgProps xmlns:a14="http://schemas.microsoft.com/office/drawing/2010/main">
                  <a14:imgLayer r:embed="rId4">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0" y="-25754"/>
            <a:ext cx="9144000" cy="1358137"/>
          </a:xfrm>
          <a:prstGeom prst="rect">
            <a:avLst/>
          </a:prstGeom>
        </p:spPr>
      </p:pic>
      <p:sp>
        <p:nvSpPr>
          <p:cNvPr id="8" name="Title 1">
            <a:extLst>
              <a:ext uri="{FF2B5EF4-FFF2-40B4-BE49-F238E27FC236}">
                <a16:creationId xmlns:a16="http://schemas.microsoft.com/office/drawing/2014/main" id="{3C7EBC5D-D917-45D6-AE94-120553841404}"/>
              </a:ext>
            </a:extLst>
          </p:cNvPr>
          <p:cNvSpPr>
            <a:spLocks noGrp="1"/>
          </p:cNvSpPr>
          <p:nvPr>
            <p:ph type="title"/>
          </p:nvPr>
        </p:nvSpPr>
        <p:spPr>
          <a:xfrm>
            <a:off x="683568" y="332656"/>
            <a:ext cx="7772400" cy="936104"/>
          </a:xfrm>
          <a:prstGeom prst="rect">
            <a:avLst/>
          </a:prstGeom>
        </p:spPr>
        <p:txBody>
          <a:bodyPr/>
          <a:lstStyle>
            <a:lvl1pPr algn="ctr">
              <a:defRPr sz="4000" b="1">
                <a:solidFill>
                  <a:schemeClr val="bg1"/>
                </a:solidFill>
                <a:latin typeface="Goudy Modern MT"/>
              </a:defRPr>
            </a:lvl1pPr>
          </a:lstStyle>
          <a:p>
            <a:r>
              <a:rPr lang="en-US"/>
              <a:t>Click to edit Master title style</a:t>
            </a:r>
            <a:endParaRPr lang="en-GB"/>
          </a:p>
        </p:txBody>
      </p:sp>
    </p:spTree>
    <p:extLst>
      <p:ext uri="{BB962C8B-B14F-4D97-AF65-F5344CB8AC3E}">
        <p14:creationId xmlns:p14="http://schemas.microsoft.com/office/powerpoint/2010/main" val="1785626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6661945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1262" y="365126"/>
            <a:ext cx="8153452" cy="404895"/>
          </a:xfrm>
          <a:prstGeom prst="rect">
            <a:avLst/>
          </a:prstGeom>
        </p:spPr>
        <p:txBody>
          <a:bodyPr>
            <a:noAutofit/>
          </a:bodyPr>
          <a:lstStyle/>
          <a:p>
            <a:r>
              <a:rPr lang="en-US" dirty="0" smtClean="0"/>
              <a:t>Headline Title Here</a:t>
            </a:r>
            <a:endParaRPr lang="en-US" dirty="0"/>
          </a:p>
        </p:txBody>
      </p:sp>
      <p:sp>
        <p:nvSpPr>
          <p:cNvPr id="8" name="Text Placeholder 7"/>
          <p:cNvSpPr>
            <a:spLocks noGrp="1"/>
          </p:cNvSpPr>
          <p:nvPr>
            <p:ph type="body" sz="quarter" idx="10" hasCustomPrompt="1"/>
          </p:nvPr>
        </p:nvSpPr>
        <p:spPr>
          <a:xfrm>
            <a:off x="481262" y="925513"/>
            <a:ext cx="8153452" cy="509587"/>
          </a:xfrm>
          <a:prstGeom prst="rect">
            <a:avLst/>
          </a:prstGeom>
        </p:spPr>
        <p:txBody>
          <a:bodyPr>
            <a:noAutofit/>
          </a:bodyPr>
          <a:lstStyle>
            <a:lvl1pPr marL="0" indent="0">
              <a:buNone/>
              <a:defRPr i="1">
                <a:solidFill>
                  <a:srgbClr val="002E5F"/>
                </a:solidFill>
                <a:latin typeface="Goudy Modern MT"/>
                <a:cs typeface="Goudy Modern MT"/>
              </a:defRPr>
            </a:lvl1pPr>
          </a:lstStyle>
          <a:p>
            <a:pPr lvl="0"/>
            <a:r>
              <a:rPr lang="en-US" dirty="0" smtClean="0"/>
              <a:t>Subtitle here</a:t>
            </a:r>
          </a:p>
        </p:txBody>
      </p:sp>
      <p:sp>
        <p:nvSpPr>
          <p:cNvPr id="4" name="Text Placeholder 3"/>
          <p:cNvSpPr>
            <a:spLocks noGrp="1"/>
          </p:cNvSpPr>
          <p:nvPr>
            <p:ph type="body" sz="quarter" idx="11" hasCustomPrompt="1"/>
          </p:nvPr>
        </p:nvSpPr>
        <p:spPr>
          <a:xfrm>
            <a:off x="481013" y="1736725"/>
            <a:ext cx="3559175" cy="3714951"/>
          </a:xfrm>
          <a:prstGeom prst="rect">
            <a:avLst/>
          </a:prstGeom>
        </p:spPr>
        <p:txBody>
          <a:bodyPr/>
          <a:lstStyle>
            <a:lvl1pPr marL="0" indent="0">
              <a:buNone/>
              <a:defRPr/>
            </a:lvl1pPr>
          </a:lstStyle>
          <a:p>
            <a:pPr lvl="0"/>
            <a:r>
              <a:rPr lang="en-US" dirty="0" smtClean="0"/>
              <a:t>Click to add text</a:t>
            </a:r>
          </a:p>
        </p:txBody>
      </p:sp>
      <p:sp>
        <p:nvSpPr>
          <p:cNvPr id="6" name="Content Placeholder 5"/>
          <p:cNvSpPr>
            <a:spLocks noGrp="1"/>
          </p:cNvSpPr>
          <p:nvPr>
            <p:ph sz="quarter" idx="12"/>
          </p:nvPr>
        </p:nvSpPr>
        <p:spPr>
          <a:xfrm>
            <a:off x="4259262" y="1736725"/>
            <a:ext cx="4375451" cy="3714951"/>
          </a:xfrm>
          <a:prstGeom prst="rect">
            <a:avLst/>
          </a:prstGeom>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mtClean="0"/>
              <a:t>Edit Master text styles</a:t>
            </a:r>
          </a:p>
        </p:txBody>
      </p:sp>
    </p:spTree>
    <p:extLst>
      <p:ext uri="{BB962C8B-B14F-4D97-AF65-F5344CB8AC3E}">
        <p14:creationId xmlns:p14="http://schemas.microsoft.com/office/powerpoint/2010/main" val="711616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1262" y="1736725"/>
            <a:ext cx="8153452" cy="3714952"/>
          </a:xfrm>
          <a:prstGeom prst="rect">
            <a:avLst/>
          </a:prstGeom>
        </p:spPr>
        <p:txBody>
          <a:bodyPr/>
          <a:lstStyle/>
          <a:p>
            <a:pPr lvl="0"/>
            <a:r>
              <a:rPr lang="en-US" dirty="0" smtClean="0"/>
              <a:t>Click to add bullets</a:t>
            </a:r>
          </a:p>
        </p:txBody>
      </p:sp>
      <p:sp>
        <p:nvSpPr>
          <p:cNvPr id="5" name="Title 1"/>
          <p:cNvSpPr>
            <a:spLocks noGrp="1"/>
          </p:cNvSpPr>
          <p:nvPr>
            <p:ph type="title" hasCustomPrompt="1"/>
          </p:nvPr>
        </p:nvSpPr>
        <p:spPr>
          <a:xfrm>
            <a:off x="481262" y="365126"/>
            <a:ext cx="8153452" cy="404895"/>
          </a:xfrm>
          <a:prstGeom prst="rect">
            <a:avLst/>
          </a:prstGeom>
        </p:spPr>
        <p:txBody>
          <a:bodyPr>
            <a:noAutofit/>
          </a:bodyPr>
          <a:lstStyle/>
          <a:p>
            <a:r>
              <a:rPr lang="en-US" dirty="0" smtClean="0"/>
              <a:t>Title </a:t>
            </a:r>
            <a:r>
              <a:rPr lang="en-US" dirty="0" err="1" smtClean="0"/>
              <a:t>HereHeadline</a:t>
            </a:r>
            <a:endParaRPr lang="en-US" dirty="0"/>
          </a:p>
        </p:txBody>
      </p:sp>
      <p:sp>
        <p:nvSpPr>
          <p:cNvPr id="6" name="Text Placeholder 7"/>
          <p:cNvSpPr>
            <a:spLocks noGrp="1"/>
          </p:cNvSpPr>
          <p:nvPr>
            <p:ph type="body" sz="quarter" idx="10" hasCustomPrompt="1"/>
          </p:nvPr>
        </p:nvSpPr>
        <p:spPr>
          <a:xfrm>
            <a:off x="481262" y="925513"/>
            <a:ext cx="8153452" cy="509587"/>
          </a:xfrm>
          <a:prstGeom prst="rect">
            <a:avLst/>
          </a:prstGeom>
        </p:spPr>
        <p:txBody>
          <a:bodyPr>
            <a:noAutofit/>
          </a:bodyPr>
          <a:lstStyle>
            <a:lvl1pPr marL="0" indent="0">
              <a:buNone/>
              <a:defRPr i="1">
                <a:solidFill>
                  <a:srgbClr val="002E5F"/>
                </a:solidFill>
                <a:latin typeface="Goudy Modern MT"/>
                <a:cs typeface="Goudy Modern MT"/>
              </a:defRPr>
            </a:lvl1pPr>
          </a:lstStyle>
          <a:p>
            <a:pPr lvl="0"/>
            <a:r>
              <a:rPr lang="en-US" dirty="0" smtClean="0"/>
              <a:t>Subtitle here</a:t>
            </a:r>
          </a:p>
        </p:txBody>
      </p:sp>
    </p:spTree>
    <p:extLst>
      <p:ext uri="{BB962C8B-B14F-4D97-AF65-F5344CB8AC3E}">
        <p14:creationId xmlns:p14="http://schemas.microsoft.com/office/powerpoint/2010/main" val="38893751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81262" y="1412776"/>
            <a:ext cx="8153452" cy="4038901"/>
          </a:xfrm>
          <a:prstGeom prst="rect">
            <a:avLst/>
          </a:prstGeom>
        </p:spPr>
        <p:txBody>
          <a:bodyPr/>
          <a:lstStyle/>
          <a:p>
            <a:pPr lvl="0"/>
            <a:r>
              <a:rPr lang="en-US" dirty="0" smtClean="0"/>
              <a:t>Click to add bullets</a:t>
            </a:r>
          </a:p>
        </p:txBody>
      </p:sp>
      <p:sp>
        <p:nvSpPr>
          <p:cNvPr id="4" name="Title 1"/>
          <p:cNvSpPr txBox="1">
            <a:spLocks/>
          </p:cNvSpPr>
          <p:nvPr userDrawn="1"/>
        </p:nvSpPr>
        <p:spPr>
          <a:xfrm>
            <a:off x="481262" y="365126"/>
            <a:ext cx="8153452" cy="831626"/>
          </a:xfrm>
          <a:prstGeom prst="rect">
            <a:avLst/>
          </a:prstGeom>
        </p:spPr>
        <p:txBody>
          <a:bodyPr>
            <a:noAutofit/>
          </a:bodyPr>
          <a:lstStyle>
            <a:lvl1pPr algn="l" defTabSz="914400" rtl="0" eaLnBrk="1" latinLnBrk="0" hangingPunct="1">
              <a:lnSpc>
                <a:spcPct val="90000"/>
              </a:lnSpc>
              <a:spcBef>
                <a:spcPct val="0"/>
              </a:spcBef>
              <a:buNone/>
              <a:defRPr sz="2300" kern="1200" baseline="0">
                <a:solidFill>
                  <a:schemeClr val="bg2">
                    <a:lumMod val="10000"/>
                  </a:schemeClr>
                </a:solidFill>
                <a:latin typeface="Goudy Modern MT"/>
                <a:ea typeface="Helvetica" charset="0"/>
                <a:cs typeface="Goudy Modern MT"/>
              </a:defRPr>
            </a:lvl1pPr>
          </a:lstStyle>
          <a:p>
            <a:endParaRPr lang="en-US" sz="4000" b="1" dirty="0"/>
          </a:p>
        </p:txBody>
      </p:sp>
      <p:sp>
        <p:nvSpPr>
          <p:cNvPr id="5" name="Text Placeholder 2"/>
          <p:cNvSpPr>
            <a:spLocks noGrp="1"/>
          </p:cNvSpPr>
          <p:nvPr>
            <p:ph type="body" sz="quarter" idx="10"/>
          </p:nvPr>
        </p:nvSpPr>
        <p:spPr>
          <a:xfrm>
            <a:off x="520256" y="333152"/>
            <a:ext cx="8135938" cy="863600"/>
          </a:xfrm>
          <a:prstGeom prst="rect">
            <a:avLst/>
          </a:prstGeom>
        </p:spPr>
        <p:txBody>
          <a:bodyPr/>
          <a:lstStyle>
            <a:lvl1pPr marL="0" indent="0">
              <a:buNone/>
              <a:defRPr sz="4000" b="1"/>
            </a:lvl1pPr>
            <a:lvl2pPr marL="457200" indent="0">
              <a:buNone/>
              <a:defRPr sz="3600" b="1"/>
            </a:lvl2pPr>
            <a:lvl3pPr marL="914400" indent="0">
              <a:buNone/>
              <a:defRPr sz="3200" b="1"/>
            </a:lvl3pPr>
            <a:lvl4pPr marL="1371600" indent="0">
              <a:buNone/>
              <a:defRPr sz="2800" b="1"/>
            </a:lvl4pPr>
            <a:lvl5pPr marL="1828800" indent="0">
              <a:buNone/>
              <a:defRPr sz="2800" b="1"/>
            </a:lvl5pPr>
          </a:lstStyle>
          <a:p>
            <a:pPr lvl="0"/>
            <a:r>
              <a:rPr lang="en-US" dirty="0"/>
              <a:t>Click to edit Master text styles</a:t>
            </a:r>
          </a:p>
        </p:txBody>
      </p:sp>
    </p:spTree>
    <p:extLst>
      <p:ext uri="{BB962C8B-B14F-4D97-AF65-F5344CB8AC3E}">
        <p14:creationId xmlns:p14="http://schemas.microsoft.com/office/powerpoint/2010/main" val="13549233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95536" y="1628800"/>
            <a:ext cx="8229600" cy="1143000"/>
          </a:xfrm>
          <a:prstGeom prst="rect">
            <a:avLst/>
          </a:prstGeom>
        </p:spPr>
        <p:txBody>
          <a:bodyPr/>
          <a:lstStyle/>
          <a:p>
            <a:r>
              <a:rPr lang="en-US"/>
              <a:t>Click to edit Master title style</a:t>
            </a:r>
            <a:endParaRPr lang="en-GB"/>
          </a:p>
        </p:txBody>
      </p:sp>
      <p:sp>
        <p:nvSpPr>
          <p:cNvPr id="4" name="Content Placeholder 3"/>
          <p:cNvSpPr>
            <a:spLocks noGrp="1"/>
          </p:cNvSpPr>
          <p:nvPr>
            <p:ph sz="quarter" idx="10"/>
          </p:nvPr>
        </p:nvSpPr>
        <p:spPr>
          <a:xfrm>
            <a:off x="468313" y="2997200"/>
            <a:ext cx="4032250" cy="3384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11"/>
          </p:nvPr>
        </p:nvSpPr>
        <p:spPr>
          <a:xfrm>
            <a:off x="4716463" y="2997200"/>
            <a:ext cx="3959225" cy="331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574085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3FB1E-27DC-4642-9614-12EA17D8B00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821B7CC-1742-A748-A27C-7CEDFC9EF92C}"/>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88092CC-253A-AB46-A6C7-DF47848B15BC}"/>
              </a:ext>
            </a:extLst>
          </p:cNvPr>
          <p:cNvSpPr>
            <a:spLocks noGrp="1"/>
          </p:cNvSpPr>
          <p:nvPr>
            <p:ph type="dt" sz="half" idx="10"/>
          </p:nvPr>
        </p:nvSpPr>
        <p:spPr/>
        <p:txBody>
          <a:bodyPr/>
          <a:lstStyle/>
          <a:p>
            <a:fld id="{3A35DCF1-535F-B640-82FC-30A92388BB20}" type="datetimeFigureOut">
              <a:rPr lang="en-US" smtClean="0"/>
              <a:t>31/10/2019</a:t>
            </a:fld>
            <a:endParaRPr lang="en-US"/>
          </a:p>
        </p:txBody>
      </p:sp>
      <p:sp>
        <p:nvSpPr>
          <p:cNvPr id="5" name="Footer Placeholder 4">
            <a:extLst>
              <a:ext uri="{FF2B5EF4-FFF2-40B4-BE49-F238E27FC236}">
                <a16:creationId xmlns:a16="http://schemas.microsoft.com/office/drawing/2014/main" id="{2B781609-3F71-5C46-989A-6195DD06C9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3A0E1-5581-9643-9DA4-43D05C81F795}"/>
              </a:ext>
            </a:extLst>
          </p:cNvPr>
          <p:cNvSpPr>
            <a:spLocks noGrp="1"/>
          </p:cNvSpPr>
          <p:nvPr>
            <p:ph type="sldNum" sz="quarter" idx="12"/>
          </p:nvPr>
        </p:nvSpPr>
        <p:spPr/>
        <p:txBody>
          <a:bodyPr/>
          <a:lstStyle/>
          <a:p>
            <a:fld id="{AA1F2295-EAF6-204E-B952-E48BF672004D}" type="slidenum">
              <a:rPr lang="en-US" smtClean="0"/>
              <a:t>‹#›</a:t>
            </a:fld>
            <a:endParaRPr lang="en-US"/>
          </a:p>
        </p:txBody>
      </p:sp>
    </p:spTree>
    <p:extLst>
      <p:ext uri="{BB962C8B-B14F-4D97-AF65-F5344CB8AC3E}">
        <p14:creationId xmlns:p14="http://schemas.microsoft.com/office/powerpoint/2010/main" val="34465037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9750" y="404664"/>
            <a:ext cx="8135938" cy="863600"/>
          </a:xfrm>
          <a:prstGeom prst="rect">
            <a:avLst/>
          </a:prstGeom>
        </p:spPr>
        <p:txBody>
          <a:bodyPr/>
          <a:lstStyle>
            <a:lvl1pPr marL="0" indent="0">
              <a:buNone/>
              <a:defRPr sz="4000" b="1"/>
            </a:lvl1pPr>
            <a:lvl2pPr marL="457200" indent="0">
              <a:buNone/>
              <a:defRPr sz="3600" b="1"/>
            </a:lvl2pPr>
            <a:lvl3pPr marL="914400" indent="0">
              <a:buNone/>
              <a:defRPr sz="3200" b="1"/>
            </a:lvl3pPr>
            <a:lvl4pPr marL="1371600" indent="0">
              <a:buNone/>
              <a:defRPr sz="2800" b="1"/>
            </a:lvl4pPr>
            <a:lvl5pPr marL="1828800" indent="0">
              <a:buNone/>
              <a:defRPr sz="2800" b="1"/>
            </a:lvl5pPr>
          </a:lstStyle>
          <a:p>
            <a:pPr lvl="0"/>
            <a:r>
              <a:rPr lang="en-US" dirty="0"/>
              <a:t>Click to edit Master text styles</a:t>
            </a:r>
          </a:p>
        </p:txBody>
      </p:sp>
      <p:sp>
        <p:nvSpPr>
          <p:cNvPr id="5" name="Content Placeholder 4"/>
          <p:cNvSpPr>
            <a:spLocks noGrp="1"/>
          </p:cNvSpPr>
          <p:nvPr>
            <p:ph sz="quarter" idx="11"/>
          </p:nvPr>
        </p:nvSpPr>
        <p:spPr>
          <a:xfrm>
            <a:off x="539750" y="1484784"/>
            <a:ext cx="3960242" cy="482394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4"/>
          <p:cNvSpPr>
            <a:spLocks noGrp="1"/>
          </p:cNvSpPr>
          <p:nvPr>
            <p:ph sz="quarter" idx="12"/>
          </p:nvPr>
        </p:nvSpPr>
        <p:spPr>
          <a:xfrm>
            <a:off x="4716016" y="1484784"/>
            <a:ext cx="3959672" cy="482394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a:extLst>
              <a:ext uri="{FF2B5EF4-FFF2-40B4-BE49-F238E27FC236}">
                <a16:creationId xmlns:a16="http://schemas.microsoft.com/office/drawing/2014/main" id="{60042812-5FAD-466D-94C6-71A97F13C0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666" t="38450" r="13701" b="38450"/>
          <a:stretch/>
        </p:blipFill>
        <p:spPr>
          <a:xfrm>
            <a:off x="8073004" y="5769496"/>
            <a:ext cx="936104" cy="936104"/>
          </a:xfrm>
          <a:prstGeom prst="rect">
            <a:avLst/>
          </a:prstGeom>
        </p:spPr>
      </p:pic>
      <p:pic>
        <p:nvPicPr>
          <p:cNvPr id="7" name="Picture 6">
            <a:extLst>
              <a:ext uri="{FF2B5EF4-FFF2-40B4-BE49-F238E27FC236}">
                <a16:creationId xmlns:a16="http://schemas.microsoft.com/office/drawing/2014/main" id="{61A63FEA-8274-434F-B025-C60C872EB577}"/>
              </a:ext>
            </a:extLst>
          </p:cNvPr>
          <p:cNvPicPr>
            <a:picLocks noChangeAspect="1"/>
          </p:cNvPicPr>
          <p:nvPr userDrawn="1"/>
        </p:nvPicPr>
        <p:blipFill>
          <a:blip r:embed="rId3" cstate="print">
            <a:alphaModFix amt="87000"/>
            <a:extLst>
              <a:ext uri="{28A0092B-C50C-407E-A947-70E740481C1C}">
                <a14:useLocalDpi xmlns:a14="http://schemas.microsoft.com/office/drawing/2010/main" val="0"/>
              </a:ext>
            </a:extLst>
          </a:blip>
          <a:stretch>
            <a:fillRect/>
          </a:stretch>
        </p:blipFill>
        <p:spPr>
          <a:xfrm>
            <a:off x="0" y="-25754"/>
            <a:ext cx="9144000" cy="1358137"/>
          </a:xfrm>
          <a:prstGeom prst="rect">
            <a:avLst/>
          </a:prstGeom>
        </p:spPr>
      </p:pic>
      <p:sp>
        <p:nvSpPr>
          <p:cNvPr id="8" name="Title 1">
            <a:extLst>
              <a:ext uri="{FF2B5EF4-FFF2-40B4-BE49-F238E27FC236}">
                <a16:creationId xmlns:a16="http://schemas.microsoft.com/office/drawing/2014/main" id="{23593152-CB43-4A0F-B9C2-3C9278D56D18}"/>
              </a:ext>
            </a:extLst>
          </p:cNvPr>
          <p:cNvSpPr>
            <a:spLocks noGrp="1"/>
          </p:cNvSpPr>
          <p:nvPr>
            <p:ph type="title"/>
          </p:nvPr>
        </p:nvSpPr>
        <p:spPr>
          <a:xfrm>
            <a:off x="683568" y="332656"/>
            <a:ext cx="7772400" cy="936104"/>
          </a:xfrm>
          <a:prstGeom prst="rect">
            <a:avLst/>
          </a:prstGeom>
        </p:spPr>
        <p:txBody>
          <a:bodyPr/>
          <a:lstStyle>
            <a:lvl1pPr algn="ctr">
              <a:defRPr sz="4000" b="1">
                <a:solidFill>
                  <a:schemeClr val="bg1"/>
                </a:solidFill>
                <a:latin typeface="Goudy Modern MT"/>
              </a:defRPr>
            </a:lvl1pPr>
          </a:lstStyle>
          <a:p>
            <a:r>
              <a:rPr lang="en-US"/>
              <a:t>Click to edit Master title style</a:t>
            </a:r>
            <a:endParaRPr lang="en-GB"/>
          </a:p>
        </p:txBody>
      </p:sp>
    </p:spTree>
    <p:extLst>
      <p:ext uri="{BB962C8B-B14F-4D97-AF65-F5344CB8AC3E}">
        <p14:creationId xmlns:p14="http://schemas.microsoft.com/office/powerpoint/2010/main" val="41861414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1262" y="2957855"/>
            <a:ext cx="8153452" cy="849754"/>
          </a:xfrm>
          <a:prstGeom prst="rect">
            <a:avLst/>
          </a:prstGeom>
        </p:spPr>
        <p:txBody>
          <a:bodyPr>
            <a:noAutofit/>
          </a:bodyPr>
          <a:lstStyle>
            <a:lvl1pPr algn="ctr">
              <a:defRPr sz="3100" i="1">
                <a:solidFill>
                  <a:srgbClr val="002E5F"/>
                </a:solidFill>
                <a:latin typeface="Goudy Modern MT"/>
                <a:cs typeface="Goudy Modern MT"/>
              </a:defRPr>
            </a:lvl1pPr>
          </a:lstStyle>
          <a:p>
            <a:r>
              <a:rPr lang="en-US" dirty="0" smtClean="0"/>
              <a:t>‘Large quote space lorem ipsum’</a:t>
            </a:r>
            <a:endParaRPr lang="en-US" dirty="0"/>
          </a:p>
        </p:txBody>
      </p:sp>
      <p:sp>
        <p:nvSpPr>
          <p:cNvPr id="8" name="Text Placeholder 7"/>
          <p:cNvSpPr>
            <a:spLocks noGrp="1"/>
          </p:cNvSpPr>
          <p:nvPr>
            <p:ph type="body" sz="quarter" idx="10" hasCustomPrompt="1"/>
          </p:nvPr>
        </p:nvSpPr>
        <p:spPr>
          <a:xfrm>
            <a:off x="481262" y="3807609"/>
            <a:ext cx="8153452" cy="509587"/>
          </a:xfrm>
          <a:prstGeom prst="rect">
            <a:avLst/>
          </a:prstGeom>
        </p:spPr>
        <p:txBody>
          <a:bodyPr>
            <a:noAutofit/>
          </a:bodyPr>
          <a:lstStyle>
            <a:lvl1pPr marL="0" indent="0" algn="ctr">
              <a:buNone/>
              <a:defRPr sz="2400" i="0">
                <a:solidFill>
                  <a:srgbClr val="696A6F"/>
                </a:solidFill>
                <a:latin typeface="Goudy Modern MT"/>
                <a:cs typeface="Goudy Modern MT"/>
              </a:defRPr>
            </a:lvl1pPr>
          </a:lstStyle>
          <a:p>
            <a:pPr lvl="0"/>
            <a:r>
              <a:rPr lang="en-US" dirty="0" smtClean="0"/>
              <a:t>Attribute quote here</a:t>
            </a:r>
          </a:p>
        </p:txBody>
      </p:sp>
    </p:spTree>
    <p:extLst>
      <p:ext uri="{BB962C8B-B14F-4D97-AF65-F5344CB8AC3E}">
        <p14:creationId xmlns:p14="http://schemas.microsoft.com/office/powerpoint/2010/main" val="2717846602"/>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1262" y="2957855"/>
            <a:ext cx="8153452" cy="849754"/>
          </a:xfrm>
          <a:prstGeom prst="rect">
            <a:avLst/>
          </a:prstGeom>
        </p:spPr>
        <p:txBody>
          <a:bodyPr>
            <a:noAutofit/>
          </a:bodyPr>
          <a:lstStyle>
            <a:lvl1pPr algn="ctr">
              <a:defRPr sz="3100" i="1">
                <a:solidFill>
                  <a:srgbClr val="002E5F"/>
                </a:solidFill>
                <a:latin typeface="Goudy Modern MT"/>
                <a:cs typeface="Goudy Modern MT"/>
              </a:defRPr>
            </a:lvl1pPr>
          </a:lstStyle>
          <a:p>
            <a:r>
              <a:rPr lang="en-US" dirty="0" smtClean="0"/>
              <a:t>‘Large quote space lorem ipsum’</a:t>
            </a:r>
            <a:endParaRPr lang="en-US" dirty="0"/>
          </a:p>
        </p:txBody>
      </p:sp>
      <p:sp>
        <p:nvSpPr>
          <p:cNvPr id="8" name="Text Placeholder 7"/>
          <p:cNvSpPr>
            <a:spLocks noGrp="1"/>
          </p:cNvSpPr>
          <p:nvPr>
            <p:ph type="body" sz="quarter" idx="10" hasCustomPrompt="1"/>
          </p:nvPr>
        </p:nvSpPr>
        <p:spPr>
          <a:xfrm>
            <a:off x="481262" y="3807609"/>
            <a:ext cx="8153452" cy="509587"/>
          </a:xfrm>
          <a:prstGeom prst="rect">
            <a:avLst/>
          </a:prstGeom>
        </p:spPr>
        <p:txBody>
          <a:bodyPr>
            <a:noAutofit/>
          </a:bodyPr>
          <a:lstStyle>
            <a:lvl1pPr marL="0" indent="0" algn="ctr">
              <a:buNone/>
              <a:defRPr sz="2400" i="0">
                <a:solidFill>
                  <a:srgbClr val="696A6F"/>
                </a:solidFill>
                <a:latin typeface="Goudy Modern MT"/>
                <a:cs typeface="Goudy Modern MT"/>
              </a:defRPr>
            </a:lvl1pPr>
          </a:lstStyle>
          <a:p>
            <a:pPr lvl="0"/>
            <a:r>
              <a:rPr lang="en-US" dirty="0" smtClean="0"/>
              <a:t>Attribute quote here</a:t>
            </a:r>
          </a:p>
        </p:txBody>
      </p:sp>
    </p:spTree>
    <p:extLst>
      <p:ext uri="{BB962C8B-B14F-4D97-AF65-F5344CB8AC3E}">
        <p14:creationId xmlns:p14="http://schemas.microsoft.com/office/powerpoint/2010/main" val="4238465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04031" y="476672"/>
            <a:ext cx="8135938" cy="863600"/>
          </a:xfrm>
          <a:prstGeom prst="rect">
            <a:avLst/>
          </a:prstGeom>
        </p:spPr>
        <p:txBody>
          <a:bodyPr/>
          <a:lstStyle>
            <a:lvl1pPr marL="0" indent="0">
              <a:buNone/>
              <a:defRPr sz="4000" b="1"/>
            </a:lvl1pPr>
            <a:lvl2pPr marL="457200" indent="0">
              <a:buNone/>
              <a:defRPr sz="3600" b="1"/>
            </a:lvl2pPr>
            <a:lvl3pPr marL="914400" indent="0">
              <a:buNone/>
              <a:defRPr sz="3200" b="1"/>
            </a:lvl3pPr>
            <a:lvl4pPr marL="1371600" indent="0">
              <a:buNone/>
              <a:defRPr sz="2800" b="1"/>
            </a:lvl4pPr>
            <a:lvl5pPr marL="1828800" indent="0">
              <a:buNone/>
              <a:defRPr sz="2800" b="1"/>
            </a:lvl5pPr>
          </a:lstStyle>
          <a:p>
            <a:pPr lvl="0"/>
            <a:r>
              <a:rPr lang="en-US" dirty="0"/>
              <a:t>Click to edit Master text styles</a:t>
            </a:r>
          </a:p>
        </p:txBody>
      </p:sp>
      <p:sp>
        <p:nvSpPr>
          <p:cNvPr id="5" name="Content Placeholder 4"/>
          <p:cNvSpPr>
            <a:spLocks noGrp="1"/>
          </p:cNvSpPr>
          <p:nvPr>
            <p:ph sz="quarter" idx="11"/>
          </p:nvPr>
        </p:nvSpPr>
        <p:spPr>
          <a:xfrm>
            <a:off x="539750" y="1412776"/>
            <a:ext cx="8135938" cy="48959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6" name="Picture 5">
            <a:extLst>
              <a:ext uri="{FF2B5EF4-FFF2-40B4-BE49-F238E27FC236}">
                <a16:creationId xmlns:a16="http://schemas.microsoft.com/office/drawing/2014/main" id="{68B166EE-4EFF-4A5D-A987-AFB478623BD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666" t="38450" r="13701" b="38450"/>
          <a:stretch/>
        </p:blipFill>
        <p:spPr>
          <a:xfrm>
            <a:off x="8073004" y="5769496"/>
            <a:ext cx="936104" cy="936104"/>
          </a:xfrm>
          <a:prstGeom prst="rect">
            <a:avLst/>
          </a:prstGeom>
        </p:spPr>
      </p:pic>
      <p:pic>
        <p:nvPicPr>
          <p:cNvPr id="7" name="Picture 6">
            <a:extLst>
              <a:ext uri="{FF2B5EF4-FFF2-40B4-BE49-F238E27FC236}">
                <a16:creationId xmlns:a16="http://schemas.microsoft.com/office/drawing/2014/main" id="{119AFBF2-668D-4255-A6B4-207D7F0D0241}"/>
              </a:ext>
            </a:extLst>
          </p:cNvPr>
          <p:cNvPicPr>
            <a:picLocks noChangeAspect="1"/>
          </p:cNvPicPr>
          <p:nvPr userDrawn="1"/>
        </p:nvPicPr>
        <p:blipFill>
          <a:blip r:embed="rId3" cstate="print">
            <a:alphaModFix amt="87000"/>
            <a:extLst>
              <a:ext uri="{28A0092B-C50C-407E-A947-70E740481C1C}">
                <a14:useLocalDpi xmlns:a14="http://schemas.microsoft.com/office/drawing/2010/main" val="0"/>
              </a:ext>
            </a:extLst>
          </a:blip>
          <a:stretch>
            <a:fillRect/>
          </a:stretch>
        </p:blipFill>
        <p:spPr>
          <a:xfrm>
            <a:off x="0" y="-25754"/>
            <a:ext cx="9144000" cy="1358137"/>
          </a:xfrm>
          <a:prstGeom prst="rect">
            <a:avLst/>
          </a:prstGeom>
        </p:spPr>
      </p:pic>
      <p:sp>
        <p:nvSpPr>
          <p:cNvPr id="8" name="Title 1">
            <a:extLst>
              <a:ext uri="{FF2B5EF4-FFF2-40B4-BE49-F238E27FC236}">
                <a16:creationId xmlns:a16="http://schemas.microsoft.com/office/drawing/2014/main" id="{3C7EBC5D-D917-45D6-AE94-120553841404}"/>
              </a:ext>
            </a:extLst>
          </p:cNvPr>
          <p:cNvSpPr>
            <a:spLocks noGrp="1"/>
          </p:cNvSpPr>
          <p:nvPr>
            <p:ph type="title"/>
          </p:nvPr>
        </p:nvSpPr>
        <p:spPr>
          <a:xfrm>
            <a:off x="683568" y="332656"/>
            <a:ext cx="7772400" cy="936104"/>
          </a:xfrm>
          <a:prstGeom prst="rect">
            <a:avLst/>
          </a:prstGeom>
        </p:spPr>
        <p:txBody>
          <a:bodyPr/>
          <a:lstStyle>
            <a:lvl1pPr algn="ctr">
              <a:defRPr sz="4000" b="1">
                <a:solidFill>
                  <a:schemeClr val="bg1"/>
                </a:solidFill>
                <a:latin typeface="Goudy Modern MT"/>
              </a:defRPr>
            </a:lvl1pPr>
          </a:lstStyle>
          <a:p>
            <a:r>
              <a:rPr lang="en-US"/>
              <a:t>Click to edit Master title style</a:t>
            </a:r>
            <a:endParaRPr lang="en-GB"/>
          </a:p>
        </p:txBody>
      </p:sp>
    </p:spTree>
    <p:extLst>
      <p:ext uri="{BB962C8B-B14F-4D97-AF65-F5344CB8AC3E}">
        <p14:creationId xmlns:p14="http://schemas.microsoft.com/office/powerpoint/2010/main" val="4099412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39750" y="404664"/>
            <a:ext cx="8135938" cy="863600"/>
          </a:xfrm>
          <a:prstGeom prst="rect">
            <a:avLst/>
          </a:prstGeom>
        </p:spPr>
        <p:txBody>
          <a:bodyPr/>
          <a:lstStyle>
            <a:lvl1pPr marL="0" indent="0">
              <a:buNone/>
              <a:defRPr sz="4000" b="1"/>
            </a:lvl1pPr>
            <a:lvl2pPr marL="457200" indent="0">
              <a:buNone/>
              <a:defRPr sz="3600" b="1"/>
            </a:lvl2pPr>
            <a:lvl3pPr marL="914400" indent="0">
              <a:buNone/>
              <a:defRPr sz="3200" b="1"/>
            </a:lvl3pPr>
            <a:lvl4pPr marL="1371600" indent="0">
              <a:buNone/>
              <a:defRPr sz="2800" b="1"/>
            </a:lvl4pPr>
            <a:lvl5pPr marL="1828800" indent="0">
              <a:buNone/>
              <a:defRPr sz="2800" b="1"/>
            </a:lvl5pPr>
          </a:lstStyle>
          <a:p>
            <a:pPr lvl="0"/>
            <a:r>
              <a:rPr lang="en-US" dirty="0"/>
              <a:t>Click to edit Master text styles</a:t>
            </a:r>
          </a:p>
        </p:txBody>
      </p:sp>
      <p:sp>
        <p:nvSpPr>
          <p:cNvPr id="5" name="Content Placeholder 4"/>
          <p:cNvSpPr>
            <a:spLocks noGrp="1"/>
          </p:cNvSpPr>
          <p:nvPr>
            <p:ph sz="quarter" idx="11"/>
          </p:nvPr>
        </p:nvSpPr>
        <p:spPr>
          <a:xfrm>
            <a:off x="539750" y="1484784"/>
            <a:ext cx="3960242" cy="482394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4"/>
          <p:cNvSpPr>
            <a:spLocks noGrp="1"/>
          </p:cNvSpPr>
          <p:nvPr>
            <p:ph sz="quarter" idx="12"/>
          </p:nvPr>
        </p:nvSpPr>
        <p:spPr>
          <a:xfrm>
            <a:off x="4716016" y="1484784"/>
            <a:ext cx="3959672" cy="482394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6" name="Picture 5">
            <a:extLst>
              <a:ext uri="{FF2B5EF4-FFF2-40B4-BE49-F238E27FC236}">
                <a16:creationId xmlns:a16="http://schemas.microsoft.com/office/drawing/2014/main" id="{60042812-5FAD-466D-94C6-71A97F13C08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666" t="38450" r="13701" b="38450"/>
          <a:stretch/>
        </p:blipFill>
        <p:spPr>
          <a:xfrm>
            <a:off x="8073004" y="5769496"/>
            <a:ext cx="936104" cy="936104"/>
          </a:xfrm>
          <a:prstGeom prst="rect">
            <a:avLst/>
          </a:prstGeom>
        </p:spPr>
      </p:pic>
      <p:pic>
        <p:nvPicPr>
          <p:cNvPr id="7" name="Picture 6">
            <a:extLst>
              <a:ext uri="{FF2B5EF4-FFF2-40B4-BE49-F238E27FC236}">
                <a16:creationId xmlns:a16="http://schemas.microsoft.com/office/drawing/2014/main" id="{61A63FEA-8274-434F-B025-C60C872EB577}"/>
              </a:ext>
            </a:extLst>
          </p:cNvPr>
          <p:cNvPicPr>
            <a:picLocks noChangeAspect="1"/>
          </p:cNvPicPr>
          <p:nvPr userDrawn="1"/>
        </p:nvPicPr>
        <p:blipFill>
          <a:blip r:embed="rId3" cstate="print">
            <a:alphaModFix amt="87000"/>
            <a:extLst>
              <a:ext uri="{BEBA8EAE-BF5A-486C-A8C5-ECC9F3942E4B}">
                <a14:imgProps xmlns:a14="http://schemas.microsoft.com/office/drawing/2010/main">
                  <a14:imgLayer r:embed="rId4">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0" y="-25754"/>
            <a:ext cx="9144000" cy="1358137"/>
          </a:xfrm>
          <a:prstGeom prst="rect">
            <a:avLst/>
          </a:prstGeom>
        </p:spPr>
      </p:pic>
      <p:sp>
        <p:nvSpPr>
          <p:cNvPr id="8" name="Title 1">
            <a:extLst>
              <a:ext uri="{FF2B5EF4-FFF2-40B4-BE49-F238E27FC236}">
                <a16:creationId xmlns:a16="http://schemas.microsoft.com/office/drawing/2014/main" id="{23593152-CB43-4A0F-B9C2-3C9278D56D18}"/>
              </a:ext>
            </a:extLst>
          </p:cNvPr>
          <p:cNvSpPr>
            <a:spLocks noGrp="1"/>
          </p:cNvSpPr>
          <p:nvPr>
            <p:ph type="title"/>
          </p:nvPr>
        </p:nvSpPr>
        <p:spPr>
          <a:xfrm>
            <a:off x="683568" y="332656"/>
            <a:ext cx="7772400" cy="936104"/>
          </a:xfrm>
          <a:prstGeom prst="rect">
            <a:avLst/>
          </a:prstGeom>
        </p:spPr>
        <p:txBody>
          <a:bodyPr/>
          <a:lstStyle>
            <a:lvl1pPr algn="ctr">
              <a:defRPr sz="4000" b="1">
                <a:solidFill>
                  <a:schemeClr val="bg1"/>
                </a:solidFill>
                <a:latin typeface="Goudy Modern MT"/>
              </a:defRPr>
            </a:lvl1pPr>
          </a:lstStyle>
          <a:p>
            <a:r>
              <a:rPr lang="en-US"/>
              <a:t>Click to edit Master title style</a:t>
            </a:r>
            <a:endParaRPr lang="en-GB"/>
          </a:p>
        </p:txBody>
      </p:sp>
    </p:spTree>
    <p:extLst>
      <p:ext uri="{BB962C8B-B14F-4D97-AF65-F5344CB8AC3E}">
        <p14:creationId xmlns:p14="http://schemas.microsoft.com/office/powerpoint/2010/main" val="2153504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4"/>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2450424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9207CA-5033-4F7A-BDF2-87021FA90484}"/>
              </a:ext>
            </a:extLst>
          </p:cNvPr>
          <p:cNvPicPr>
            <a:picLocks noChangeAspect="1"/>
          </p:cNvPicPr>
          <p:nvPr userDrawn="1"/>
        </p:nvPicPr>
        <p:blipFill>
          <a:blip r:embed="rId2" cstate="print">
            <a:alphaModFix amt="87000"/>
            <a:extLst>
              <a:ext uri="{BEBA8EAE-BF5A-486C-A8C5-ECC9F3942E4B}">
                <a14:imgProps xmlns:a14="http://schemas.microsoft.com/office/drawing/2010/main">
                  <a14:imgLayer r:embed="rId3">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0" y="-25754"/>
            <a:ext cx="9144000" cy="1358137"/>
          </a:xfrm>
          <a:prstGeom prst="rect">
            <a:avLst/>
          </a:prstGeom>
        </p:spPr>
      </p:pic>
      <p:sp>
        <p:nvSpPr>
          <p:cNvPr id="2" name="Title 1"/>
          <p:cNvSpPr>
            <a:spLocks noGrp="1"/>
          </p:cNvSpPr>
          <p:nvPr>
            <p:ph type="title"/>
          </p:nvPr>
        </p:nvSpPr>
        <p:spPr>
          <a:xfrm>
            <a:off x="683568" y="332656"/>
            <a:ext cx="7772400" cy="936104"/>
          </a:xfrm>
          <a:prstGeom prst="rect">
            <a:avLst/>
          </a:prstGeom>
        </p:spPr>
        <p:txBody>
          <a:bodyPr/>
          <a:lstStyle>
            <a:lvl1pPr algn="ctr">
              <a:defRPr sz="4000" b="1">
                <a:solidFill>
                  <a:schemeClr val="bg1"/>
                </a:solidFill>
                <a:latin typeface="Goudy Modern MT"/>
              </a:defRPr>
            </a:lvl1pPr>
          </a:lstStyle>
          <a:p>
            <a:r>
              <a:rPr lang="en-US"/>
              <a:t>Click to edit Master title style</a:t>
            </a:r>
            <a:endParaRPr lang="en-GB"/>
          </a:p>
        </p:txBody>
      </p:sp>
      <p:sp>
        <p:nvSpPr>
          <p:cNvPr id="3" name="Content Placeholder 2"/>
          <p:cNvSpPr>
            <a:spLocks noGrp="1"/>
          </p:cNvSpPr>
          <p:nvPr>
            <p:ph idx="1"/>
          </p:nvPr>
        </p:nvSpPr>
        <p:spPr>
          <a:xfrm>
            <a:off x="685800" y="1484784"/>
            <a:ext cx="7772400" cy="4611216"/>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A0B03852-65CB-4F5A-B3DB-7999C214A5BC}" type="slidenum">
              <a:rPr lang="en-US"/>
              <a:pPr>
                <a:defRPr/>
              </a:pPr>
              <a:t>‹#›</a:t>
            </a:fld>
            <a:endParaRPr lang="en-US" dirty="0"/>
          </a:p>
        </p:txBody>
      </p:sp>
      <p:pic>
        <p:nvPicPr>
          <p:cNvPr id="7" name="Picture 6">
            <a:extLst>
              <a:ext uri="{FF2B5EF4-FFF2-40B4-BE49-F238E27FC236}">
                <a16:creationId xmlns:a16="http://schemas.microsoft.com/office/drawing/2014/main" id="{2E7792B0-B970-44BB-A125-28E8E192AF8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9666" t="38450" r="13701" b="38450"/>
          <a:stretch/>
        </p:blipFill>
        <p:spPr>
          <a:xfrm>
            <a:off x="8073004" y="5769496"/>
            <a:ext cx="936104" cy="936104"/>
          </a:xfrm>
          <a:prstGeom prst="rect">
            <a:avLst/>
          </a:prstGeom>
        </p:spPr>
      </p:pic>
    </p:spTree>
    <p:extLst>
      <p:ext uri="{BB962C8B-B14F-4D97-AF65-F5344CB8AC3E}">
        <p14:creationId xmlns:p14="http://schemas.microsoft.com/office/powerpoint/2010/main" val="6311829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Slide 2">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307336" cy="6858000"/>
          </a:xfrm>
          <a:prstGeom prst="rect">
            <a:avLst/>
          </a:prstGeom>
        </p:spPr>
      </p:pic>
      <p:sp>
        <p:nvSpPr>
          <p:cNvPr id="6" name="Title 1"/>
          <p:cNvSpPr>
            <a:spLocks noGrp="1"/>
          </p:cNvSpPr>
          <p:nvPr>
            <p:ph type="title" hasCustomPrompt="1"/>
          </p:nvPr>
        </p:nvSpPr>
        <p:spPr>
          <a:xfrm>
            <a:off x="2615877" y="2992578"/>
            <a:ext cx="5937813" cy="404895"/>
          </a:xfrm>
          <a:prstGeom prst="rect">
            <a:avLst/>
          </a:prstGeom>
        </p:spPr>
        <p:txBody>
          <a:bodyPr>
            <a:noAutofit/>
          </a:bodyPr>
          <a:lstStyle>
            <a:lvl1pPr>
              <a:defRPr sz="2400" cap="all" spc="260" baseline="0">
                <a:solidFill>
                  <a:schemeClr val="bg1"/>
                </a:solidFill>
                <a:latin typeface="Goudy Modern MT"/>
                <a:cs typeface="Goudy Modern MT"/>
              </a:defRPr>
            </a:lvl1pPr>
          </a:lstStyle>
          <a:p>
            <a:r>
              <a:rPr lang="en-US" dirty="0"/>
              <a:t>PRESENTATION Title GOES Here</a:t>
            </a:r>
          </a:p>
        </p:txBody>
      </p:sp>
      <p:sp>
        <p:nvSpPr>
          <p:cNvPr id="7" name="Text Placeholder 7"/>
          <p:cNvSpPr>
            <a:spLocks noGrp="1"/>
          </p:cNvSpPr>
          <p:nvPr>
            <p:ph type="body" sz="quarter" idx="10" hasCustomPrompt="1"/>
          </p:nvPr>
        </p:nvSpPr>
        <p:spPr>
          <a:xfrm>
            <a:off x="2615877" y="3402491"/>
            <a:ext cx="5937813" cy="347702"/>
          </a:xfrm>
          <a:prstGeom prst="rect">
            <a:avLst/>
          </a:prstGeom>
        </p:spPr>
        <p:txBody>
          <a:bodyPr>
            <a:noAutofit/>
          </a:bodyPr>
          <a:lstStyle>
            <a:lvl1pPr marL="0" indent="0">
              <a:buNone/>
              <a:defRPr sz="2200" b="0" i="1" spc="50">
                <a:solidFill>
                  <a:schemeClr val="bg1"/>
                </a:solidFill>
                <a:latin typeface="Goudy Modern MT"/>
                <a:cs typeface="Goudy Modern MT"/>
              </a:defRPr>
            </a:lvl1pPr>
          </a:lstStyle>
          <a:p>
            <a:pPr lvl="0"/>
            <a:r>
              <a:rPr lang="en-US" dirty="0"/>
              <a:t>Presentation subtitle / presenter here</a:t>
            </a:r>
          </a:p>
        </p:txBody>
      </p:sp>
    </p:spTree>
    <p:extLst>
      <p:ext uri="{BB962C8B-B14F-4D97-AF65-F5344CB8AC3E}">
        <p14:creationId xmlns:p14="http://schemas.microsoft.com/office/powerpoint/2010/main" val="1113678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63888" y="213793"/>
            <a:ext cx="5472608" cy="600066"/>
          </a:xfrm>
        </p:spPr>
        <p:txBody>
          <a:bodyPr>
            <a:noAutofit/>
          </a:bodyPr>
          <a:lstStyle>
            <a:lvl1pPr algn="ctr">
              <a:defRPr sz="3000">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3563888" y="789857"/>
            <a:ext cx="5472608" cy="406895"/>
          </a:xfrm>
        </p:spPr>
        <p:txBody>
          <a:bodyPr>
            <a:normAutofit/>
          </a:bodyPr>
          <a:lstStyle>
            <a:lvl1pPr marL="0" indent="0" algn="ctr">
              <a:buNone/>
              <a:defRPr sz="2000">
                <a:solidFill>
                  <a:schemeClr val="bg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BDC91E08-53F6-4B30-8521-A8FFEF1ADBB8}" type="datetimeFigureOut">
              <a:rPr lang="en-GB" smtClean="0"/>
              <a:t>31/10/2019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97383A-60EC-4720-B4F7-3F8B7072D89A}" type="slidenum">
              <a:rPr lang="en-GB" smtClean="0"/>
              <a:t>‹#›</a:t>
            </a:fld>
            <a:endParaRPr lang="en-GB"/>
          </a:p>
        </p:txBody>
      </p:sp>
    </p:spTree>
    <p:extLst>
      <p:ext uri="{BB962C8B-B14F-4D97-AF65-F5344CB8AC3E}">
        <p14:creationId xmlns:p14="http://schemas.microsoft.com/office/powerpoint/2010/main" val="36055537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63888" y="213793"/>
            <a:ext cx="5472608" cy="600066"/>
          </a:xfrm>
        </p:spPr>
        <p:txBody>
          <a:bodyPr>
            <a:noAutofit/>
          </a:bodyPr>
          <a:lstStyle>
            <a:lvl1pPr algn="ctr">
              <a:defRPr sz="3000">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3563888" y="789857"/>
            <a:ext cx="5472608" cy="406895"/>
          </a:xfrm>
        </p:spPr>
        <p:txBody>
          <a:bodyPr>
            <a:normAutofit/>
          </a:bodyPr>
          <a:lstStyle>
            <a:lvl1pPr marL="0" indent="0" algn="ctr">
              <a:buNone/>
              <a:defRPr sz="2000">
                <a:solidFill>
                  <a:schemeClr val="bg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BDC91E08-53F6-4B30-8521-A8FFEF1ADBB8}" type="datetimeFigureOut">
              <a:rPr lang="en-GB" smtClean="0"/>
              <a:t>31/10/2019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97383A-60EC-4720-B4F7-3F8B7072D89A}" type="slidenum">
              <a:rPr lang="en-GB" smtClean="0"/>
              <a:t>‹#›</a:t>
            </a:fld>
            <a:endParaRPr lang="en-GB"/>
          </a:p>
        </p:txBody>
      </p:sp>
    </p:spTree>
    <p:extLst>
      <p:ext uri="{BB962C8B-B14F-4D97-AF65-F5344CB8AC3E}">
        <p14:creationId xmlns:p14="http://schemas.microsoft.com/office/powerpoint/2010/main" val="17237480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563888" y="213793"/>
            <a:ext cx="5472608" cy="600066"/>
          </a:xfrm>
        </p:spPr>
        <p:txBody>
          <a:bodyPr>
            <a:noAutofit/>
          </a:bodyPr>
          <a:lstStyle>
            <a:lvl1pPr algn="ctr">
              <a:defRPr sz="3000">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3563888" y="789857"/>
            <a:ext cx="5472608" cy="406895"/>
          </a:xfrm>
        </p:spPr>
        <p:txBody>
          <a:bodyPr>
            <a:normAutofit/>
          </a:bodyPr>
          <a:lstStyle>
            <a:lvl1pPr marL="0" indent="0" algn="ctr">
              <a:buNone/>
              <a:defRPr sz="2000">
                <a:solidFill>
                  <a:schemeClr val="bg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BDC91E08-53F6-4B30-8521-A8FFEF1ADBB8}" type="datetimeFigureOut">
              <a:rPr lang="en-GB" smtClean="0"/>
              <a:t>31/10/2019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97383A-60EC-4720-B4F7-3F8B7072D89A}" type="slidenum">
              <a:rPr lang="en-GB" smtClean="0"/>
              <a:t>‹#›</a:t>
            </a:fld>
            <a:endParaRPr lang="en-GB"/>
          </a:p>
        </p:txBody>
      </p:sp>
    </p:spTree>
    <p:extLst>
      <p:ext uri="{BB962C8B-B14F-4D97-AF65-F5344CB8AC3E}">
        <p14:creationId xmlns:p14="http://schemas.microsoft.com/office/powerpoint/2010/main" val="2964597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78097"/>
          </a:xfrm>
        </p:spPr>
        <p:txBody>
          <a:bodyPr/>
          <a:lstStyle/>
          <a:p>
            <a:r>
              <a:rPr lang="en-US"/>
              <a:t>Click to edit Master title style</a:t>
            </a:r>
            <a:endParaRPr lang="en-GB"/>
          </a:p>
        </p:txBody>
      </p:sp>
      <p:sp>
        <p:nvSpPr>
          <p:cNvPr id="3" name="Content Placeholder 2"/>
          <p:cNvSpPr>
            <a:spLocks noGrp="1"/>
          </p:cNvSpPr>
          <p:nvPr>
            <p:ph idx="1"/>
          </p:nvPr>
        </p:nvSpPr>
        <p:spPr>
          <a:xfrm>
            <a:off x="457200" y="1124744"/>
            <a:ext cx="8229600" cy="47045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BDC91E08-53F6-4B30-8521-A8FFEF1ADBB8}" type="datetimeFigureOut">
              <a:rPr lang="en-GB" smtClean="0"/>
              <a:t>31/10/2019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97383A-60EC-4720-B4F7-3F8B7072D89A}" type="slidenum">
              <a:rPr lang="en-GB" smtClean="0"/>
              <a:t>‹#›</a:t>
            </a:fld>
            <a:endParaRPr lang="en-GB"/>
          </a:p>
        </p:txBody>
      </p:sp>
    </p:spTree>
    <p:extLst>
      <p:ext uri="{BB962C8B-B14F-4D97-AF65-F5344CB8AC3E}">
        <p14:creationId xmlns:p14="http://schemas.microsoft.com/office/powerpoint/2010/main" val="41674605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411074"/>
            <a:ext cx="7772400" cy="1362075"/>
          </a:xfrm>
        </p:spPr>
        <p:txBody>
          <a:bodyPr anchor="t">
            <a:noAutofit/>
          </a:bodyPr>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1700808"/>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C91E08-53F6-4B30-8521-A8FFEF1ADBB8}" type="datetimeFigureOut">
              <a:rPr lang="en-GB" smtClean="0"/>
              <a:t>31/10/2019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97383A-60EC-4720-B4F7-3F8B7072D89A}" type="slidenum">
              <a:rPr lang="en-GB" smtClean="0"/>
              <a:t>‹#›</a:t>
            </a:fld>
            <a:endParaRPr lang="en-GB"/>
          </a:p>
        </p:txBody>
      </p:sp>
    </p:spTree>
    <p:extLst>
      <p:ext uri="{BB962C8B-B14F-4D97-AF65-F5344CB8AC3E}">
        <p14:creationId xmlns:p14="http://schemas.microsoft.com/office/powerpoint/2010/main" val="33472157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24745"/>
            <a:ext cx="4038600" cy="50014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124745"/>
            <a:ext cx="4038600" cy="50014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DC91E08-53F6-4B30-8521-A8FFEF1ADBB8}" type="datetimeFigureOut">
              <a:rPr lang="en-GB" smtClean="0"/>
              <a:t>31/10/2019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97383A-60EC-4720-B4F7-3F8B7072D89A}" type="slidenum">
              <a:rPr lang="en-GB" smtClean="0"/>
              <a:t>‹#›</a:t>
            </a:fld>
            <a:endParaRPr lang="en-GB"/>
          </a:p>
        </p:txBody>
      </p:sp>
      <p:sp>
        <p:nvSpPr>
          <p:cNvPr id="9" name="Title 1"/>
          <p:cNvSpPr>
            <a:spLocks noGrp="1"/>
          </p:cNvSpPr>
          <p:nvPr>
            <p:ph type="title"/>
          </p:nvPr>
        </p:nvSpPr>
        <p:spPr>
          <a:xfrm>
            <a:off x="457200" y="274639"/>
            <a:ext cx="8229600" cy="778097"/>
          </a:xfrm>
        </p:spPr>
        <p:txBody>
          <a:bodyPr/>
          <a:lstStyle/>
          <a:p>
            <a:r>
              <a:rPr lang="en-US"/>
              <a:t>Click to edit Master title style</a:t>
            </a:r>
            <a:endParaRPr lang="en-GB"/>
          </a:p>
        </p:txBody>
      </p:sp>
    </p:spTree>
    <p:extLst>
      <p:ext uri="{BB962C8B-B14F-4D97-AF65-F5344CB8AC3E}">
        <p14:creationId xmlns:p14="http://schemas.microsoft.com/office/powerpoint/2010/main" val="13063280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124744"/>
            <a:ext cx="5482952" cy="47045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084168" y="1124744"/>
            <a:ext cx="2602632" cy="4128459"/>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GB" dirty="0"/>
          </a:p>
        </p:txBody>
      </p:sp>
      <p:sp>
        <p:nvSpPr>
          <p:cNvPr id="5" name="Date Placeholder 4"/>
          <p:cNvSpPr>
            <a:spLocks noGrp="1"/>
          </p:cNvSpPr>
          <p:nvPr>
            <p:ph type="dt" sz="half" idx="10"/>
          </p:nvPr>
        </p:nvSpPr>
        <p:spPr/>
        <p:txBody>
          <a:bodyPr/>
          <a:lstStyle/>
          <a:p>
            <a:fld id="{BDC91E08-53F6-4B30-8521-A8FFEF1ADBB8}" type="datetimeFigureOut">
              <a:rPr lang="en-GB" smtClean="0"/>
              <a:t>31/10/2019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97383A-60EC-4720-B4F7-3F8B7072D89A}" type="slidenum">
              <a:rPr lang="en-GB" smtClean="0"/>
              <a:t>‹#›</a:t>
            </a:fld>
            <a:endParaRPr lang="en-GB"/>
          </a:p>
        </p:txBody>
      </p:sp>
      <p:sp>
        <p:nvSpPr>
          <p:cNvPr id="11" name="Title 1"/>
          <p:cNvSpPr>
            <a:spLocks noGrp="1"/>
          </p:cNvSpPr>
          <p:nvPr>
            <p:ph type="title"/>
          </p:nvPr>
        </p:nvSpPr>
        <p:spPr>
          <a:xfrm>
            <a:off x="457200" y="274639"/>
            <a:ext cx="8229600" cy="778097"/>
          </a:xfrm>
        </p:spPr>
        <p:txBody>
          <a:bodyPr/>
          <a:lstStyle/>
          <a:p>
            <a:r>
              <a:rPr lang="en-US"/>
              <a:t>Click to edit Master title style</a:t>
            </a:r>
            <a:endParaRPr lang="en-GB"/>
          </a:p>
        </p:txBody>
      </p:sp>
    </p:spTree>
    <p:extLst>
      <p:ext uri="{BB962C8B-B14F-4D97-AF65-F5344CB8AC3E}">
        <p14:creationId xmlns:p14="http://schemas.microsoft.com/office/powerpoint/2010/main" val="15033196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C91E08-53F6-4B30-8521-A8FFEF1ADBB8}" type="datetimeFigureOut">
              <a:rPr lang="en-GB" smtClean="0"/>
              <a:t>31/10/2019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97383A-60EC-4720-B4F7-3F8B7072D89A}" type="slidenum">
              <a:rPr lang="en-GB" smtClean="0"/>
              <a:t>‹#›</a:t>
            </a:fld>
            <a:endParaRPr lang="en-GB"/>
          </a:p>
        </p:txBody>
      </p:sp>
    </p:spTree>
    <p:extLst>
      <p:ext uri="{BB962C8B-B14F-4D97-AF65-F5344CB8AC3E}">
        <p14:creationId xmlns:p14="http://schemas.microsoft.com/office/powerpoint/2010/main" val="271621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553406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520" y="4797152"/>
            <a:ext cx="5486400" cy="566739"/>
          </a:xfrm>
        </p:spPr>
        <p:txBody>
          <a:bodyPr anchor="b"/>
          <a:lstStyle>
            <a:lvl1pPr algn="l">
              <a:defRPr sz="2000" b="1"/>
            </a:lvl1pPr>
          </a:lstStyle>
          <a:p>
            <a:r>
              <a:rPr lang="en-US" dirty="0"/>
              <a:t>Click to edit Master title style</a:t>
            </a:r>
            <a:endParaRPr lang="en-GB" dirty="0"/>
          </a:p>
        </p:txBody>
      </p:sp>
      <p:sp>
        <p:nvSpPr>
          <p:cNvPr id="3" name="Picture Placeholder 2"/>
          <p:cNvSpPr>
            <a:spLocks noGrp="1"/>
          </p:cNvSpPr>
          <p:nvPr>
            <p:ph type="pic" idx="1"/>
          </p:nvPr>
        </p:nvSpPr>
        <p:spPr>
          <a:xfrm>
            <a:off x="251520" y="260648"/>
            <a:ext cx="8568952" cy="446692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51520" y="5373216"/>
            <a:ext cx="8640960" cy="3659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DC91E08-53F6-4B30-8521-A8FFEF1ADBB8}" type="datetimeFigureOut">
              <a:rPr lang="en-GB" smtClean="0"/>
              <a:t>31/10/2019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97383A-60EC-4720-B4F7-3F8B7072D89A}" type="slidenum">
              <a:rPr lang="en-GB" smtClean="0"/>
              <a:t>‹#›</a:t>
            </a:fld>
            <a:endParaRPr lang="en-GB"/>
          </a:p>
        </p:txBody>
      </p:sp>
    </p:spTree>
    <p:extLst>
      <p:ext uri="{BB962C8B-B14F-4D97-AF65-F5344CB8AC3E}">
        <p14:creationId xmlns:p14="http://schemas.microsoft.com/office/powerpoint/2010/main" val="1947080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4"/>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628757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39.png"/><Relationship Id="rId5" Type="http://schemas.openxmlformats.org/officeDocument/2006/relationships/slideLayout" Target="../slideLayouts/slideLayout76.xml"/><Relationship Id="rId10" Type="http://schemas.openxmlformats.org/officeDocument/2006/relationships/theme" Target="../theme/theme10.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jpeg"/><Relationship Id="rId18" Type="http://schemas.openxmlformats.org/officeDocument/2006/relationships/image" Target="../media/image12.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17" Type="http://schemas.openxmlformats.org/officeDocument/2006/relationships/image" Target="../media/image6.jpeg"/><Relationship Id="rId2" Type="http://schemas.openxmlformats.org/officeDocument/2006/relationships/slideLayout" Target="../slideLayouts/slideLayout7.xml"/><Relationship Id="rId16" Type="http://schemas.openxmlformats.org/officeDocument/2006/relationships/image" Target="../media/image5.jpe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4.jpe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5.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6" Type="http://schemas.openxmlformats.org/officeDocument/2006/relationships/image" Target="../media/image21.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6.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10" Type="http://schemas.openxmlformats.org/officeDocument/2006/relationships/theme" Target="../theme/theme7.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62.xml"/><Relationship Id="rId7"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68.xml"/><Relationship Id="rId7" Type="http://schemas.openxmlformats.org/officeDocument/2006/relationships/theme" Target="../theme/theme9.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3" y="549281"/>
            <a:ext cx="8291513" cy="5762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1331916" y="1484319"/>
            <a:ext cx="7416800" cy="46815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p:txBody>
      </p:sp>
      <p:sp>
        <p:nvSpPr>
          <p:cNvPr id="4100" name="Rectangle 4"/>
          <p:cNvSpPr>
            <a:spLocks noGrp="1" noChangeArrowheads="1"/>
          </p:cNvSpPr>
          <p:nvPr>
            <p:ph type="ftr" sz="quarter" idx="3"/>
          </p:nvPr>
        </p:nvSpPr>
        <p:spPr bwMode="auto">
          <a:xfrm>
            <a:off x="468316" y="6381756"/>
            <a:ext cx="7127875" cy="339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200"/>
            </a:lvl1pPr>
          </a:lstStyle>
          <a:p>
            <a:pPr>
              <a:spcAft>
                <a:spcPct val="0"/>
              </a:spcAft>
            </a:pPr>
            <a:r>
              <a:rPr lang="en-GB" dirty="0">
                <a:solidFill>
                  <a:srgbClr val="000000"/>
                </a:solidFill>
              </a:rPr>
              <a:t>Induction Seminar 2011/12</a:t>
            </a:r>
          </a:p>
        </p:txBody>
      </p:sp>
      <p:sp>
        <p:nvSpPr>
          <p:cNvPr id="4102" name="Rectangle 6"/>
          <p:cNvSpPr>
            <a:spLocks noChangeArrowheads="1"/>
          </p:cNvSpPr>
          <p:nvPr/>
        </p:nvSpPr>
        <p:spPr bwMode="auto">
          <a:xfrm>
            <a:off x="0" y="-1588"/>
            <a:ext cx="9144000" cy="287338"/>
          </a:xfrm>
          <a:prstGeom prst="rect">
            <a:avLst/>
          </a:prstGeom>
          <a:gradFill rotWithShape="1">
            <a:gsLst>
              <a:gs pos="0">
                <a:schemeClr val="bg1"/>
              </a:gs>
              <a:gs pos="100000">
                <a:schemeClr val="accent1"/>
              </a:gs>
            </a:gsLst>
            <a:lin ang="0" scaled="1"/>
          </a:gradFill>
          <a:ln w="9525">
            <a:noFill/>
            <a:miter lim="800000"/>
            <a:headEnd/>
            <a:tailEnd/>
          </a:ln>
          <a:effectLst/>
        </p:spPr>
        <p:txBody>
          <a:bodyPr wrap="none" anchor="ctr"/>
          <a:lstStyle/>
          <a:p>
            <a:pPr fontAlgn="b">
              <a:spcBef>
                <a:spcPct val="30000"/>
              </a:spcBef>
              <a:spcAft>
                <a:spcPct val="0"/>
              </a:spcAft>
            </a:pPr>
            <a:endParaRPr lang="en-GB" sz="2400">
              <a:solidFill>
                <a:srgbClr val="000000"/>
              </a:solidFill>
            </a:endParaRPr>
          </a:p>
        </p:txBody>
      </p:sp>
      <p:pic>
        <p:nvPicPr>
          <p:cNvPr id="8" name="Picture 7"/>
          <p:cNvPicPr>
            <a:picLocks noChangeAspect="1"/>
          </p:cNvPicPr>
          <p:nvPr userDrawn="1"/>
        </p:nvPicPr>
        <p:blipFill>
          <a:blip r:embed="rId7"/>
          <a:stretch>
            <a:fillRect/>
          </a:stretch>
        </p:blipFill>
        <p:spPr>
          <a:xfrm>
            <a:off x="7452320" y="5749761"/>
            <a:ext cx="1691680" cy="1141423"/>
          </a:xfrm>
          <a:prstGeom prst="rect">
            <a:avLst/>
          </a:prstGeom>
        </p:spPr>
      </p:pic>
    </p:spTree>
    <p:extLst>
      <p:ext uri="{BB962C8B-B14F-4D97-AF65-F5344CB8AC3E}">
        <p14:creationId xmlns:p14="http://schemas.microsoft.com/office/powerpoint/2010/main" val="33517271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2" r:id="rId5"/>
  </p:sldLayoutIdLst>
  <p:hf sldNum="0" hdr="0" dt="0"/>
  <p:txStyles>
    <p:titleStyle>
      <a:lvl1pPr algn="l" rtl="0" fontAlgn="base">
        <a:spcBef>
          <a:spcPct val="0"/>
        </a:spcBef>
        <a:spcAft>
          <a:spcPct val="0"/>
        </a:spcAft>
        <a:defRPr sz="2800" b="1">
          <a:solidFill>
            <a:schemeClr val="tx2"/>
          </a:solidFill>
          <a:latin typeface="+mj-lt"/>
          <a:ea typeface="+mj-ea"/>
          <a:cs typeface="+mj-cs"/>
        </a:defRPr>
      </a:lvl1pPr>
      <a:lvl2pPr algn="l" rtl="0" fontAlgn="base">
        <a:spcBef>
          <a:spcPct val="0"/>
        </a:spcBef>
        <a:spcAft>
          <a:spcPct val="0"/>
        </a:spcAft>
        <a:defRPr sz="2800" b="1">
          <a:solidFill>
            <a:schemeClr val="tx2"/>
          </a:solidFill>
          <a:latin typeface="Arial" charset="0"/>
          <a:cs typeface="Arial" charset="0"/>
        </a:defRPr>
      </a:lvl2pPr>
      <a:lvl3pPr algn="l" rtl="0" fontAlgn="base">
        <a:spcBef>
          <a:spcPct val="0"/>
        </a:spcBef>
        <a:spcAft>
          <a:spcPct val="0"/>
        </a:spcAft>
        <a:defRPr sz="2800" b="1">
          <a:solidFill>
            <a:schemeClr val="tx2"/>
          </a:solidFill>
          <a:latin typeface="Arial" charset="0"/>
          <a:cs typeface="Arial" charset="0"/>
        </a:defRPr>
      </a:lvl3pPr>
      <a:lvl4pPr algn="l" rtl="0" fontAlgn="base">
        <a:spcBef>
          <a:spcPct val="0"/>
        </a:spcBef>
        <a:spcAft>
          <a:spcPct val="0"/>
        </a:spcAft>
        <a:defRPr sz="2800" b="1">
          <a:solidFill>
            <a:schemeClr val="tx2"/>
          </a:solidFill>
          <a:latin typeface="Arial" charset="0"/>
          <a:cs typeface="Arial" charset="0"/>
        </a:defRPr>
      </a:lvl4pPr>
      <a:lvl5pPr algn="l" rtl="0" fontAlgn="base">
        <a:spcBef>
          <a:spcPct val="0"/>
        </a:spcBef>
        <a:spcAft>
          <a:spcPct val="0"/>
        </a:spcAft>
        <a:defRPr sz="2800" b="1">
          <a:solidFill>
            <a:schemeClr val="tx2"/>
          </a:solidFill>
          <a:latin typeface="Arial" charset="0"/>
          <a:cs typeface="Arial" charset="0"/>
        </a:defRPr>
      </a:lvl5pPr>
      <a:lvl6pPr marL="457200" algn="l" rtl="0" fontAlgn="base">
        <a:spcBef>
          <a:spcPct val="0"/>
        </a:spcBef>
        <a:spcAft>
          <a:spcPct val="0"/>
        </a:spcAft>
        <a:defRPr sz="2800" b="1">
          <a:solidFill>
            <a:schemeClr val="tx2"/>
          </a:solidFill>
          <a:latin typeface="Arial" charset="0"/>
          <a:cs typeface="Arial" charset="0"/>
        </a:defRPr>
      </a:lvl6pPr>
      <a:lvl7pPr marL="914400" algn="l" rtl="0" fontAlgn="base">
        <a:spcBef>
          <a:spcPct val="0"/>
        </a:spcBef>
        <a:spcAft>
          <a:spcPct val="0"/>
        </a:spcAft>
        <a:defRPr sz="2800" b="1">
          <a:solidFill>
            <a:schemeClr val="tx2"/>
          </a:solidFill>
          <a:latin typeface="Arial" charset="0"/>
          <a:cs typeface="Arial" charset="0"/>
        </a:defRPr>
      </a:lvl7pPr>
      <a:lvl8pPr marL="1371600" algn="l" rtl="0" fontAlgn="base">
        <a:spcBef>
          <a:spcPct val="0"/>
        </a:spcBef>
        <a:spcAft>
          <a:spcPct val="0"/>
        </a:spcAft>
        <a:defRPr sz="2800" b="1">
          <a:solidFill>
            <a:schemeClr val="tx2"/>
          </a:solidFill>
          <a:latin typeface="Arial" charset="0"/>
          <a:cs typeface="Arial" charset="0"/>
        </a:defRPr>
      </a:lvl8pPr>
      <a:lvl9pPr marL="1828800" algn="l" rtl="0" fontAlgn="base">
        <a:spcBef>
          <a:spcPct val="0"/>
        </a:spcBef>
        <a:spcAft>
          <a:spcPct val="0"/>
        </a:spcAft>
        <a:defRPr sz="2800" b="1">
          <a:solidFill>
            <a:schemeClr val="tx2"/>
          </a:solidFill>
          <a:latin typeface="Arial" charset="0"/>
          <a:cs typeface="Arial" charset="0"/>
        </a:defRPr>
      </a:lvl9pPr>
    </p:titleStyle>
    <p:bodyStyle>
      <a:lvl1pPr algn="l" rtl="0" fontAlgn="base">
        <a:spcBef>
          <a:spcPct val="40000"/>
        </a:spcBef>
        <a:spcAft>
          <a:spcPct val="30000"/>
        </a:spcAft>
        <a:defRPr sz="2400">
          <a:solidFill>
            <a:schemeClr val="tx1"/>
          </a:solidFill>
          <a:latin typeface="+mn-lt"/>
          <a:ea typeface="+mn-ea"/>
          <a:cs typeface="+mn-cs"/>
        </a:defRPr>
      </a:lvl1pPr>
      <a:lvl2pPr marL="630238" indent="-295275" algn="l" rtl="0" fontAlgn="ctr">
        <a:spcBef>
          <a:spcPct val="20000"/>
        </a:spcBef>
        <a:spcAft>
          <a:spcPct val="0"/>
        </a:spcAft>
        <a:buClr>
          <a:schemeClr val="accent1"/>
        </a:buClr>
        <a:buSzPct val="150000"/>
        <a:buChar char="•"/>
        <a:defRPr sz="2000">
          <a:solidFill>
            <a:schemeClr val="tx1"/>
          </a:solidFill>
          <a:latin typeface="+mn-lt"/>
          <a:cs typeface="+mn-cs"/>
        </a:defRPr>
      </a:lvl2pPr>
      <a:lvl3pPr marL="914400" indent="-196850" algn="l" rtl="0" fontAlgn="ctr">
        <a:spcBef>
          <a:spcPct val="20000"/>
        </a:spcBef>
        <a:spcAft>
          <a:spcPct val="0"/>
        </a:spcAft>
        <a:buFont typeface="Arial" charset="0"/>
        <a:buChar char="–"/>
        <a:defRPr>
          <a:solidFill>
            <a:schemeClr val="tx1"/>
          </a:solidFill>
          <a:latin typeface="+mn-lt"/>
          <a:cs typeface="+mn-cs"/>
        </a:defRPr>
      </a:lvl3pPr>
      <a:lvl4pPr marL="1181100" indent="-211138" algn="l" rtl="0" fontAlgn="ctr">
        <a:spcBef>
          <a:spcPct val="20000"/>
        </a:spcBef>
        <a:spcAft>
          <a:spcPct val="0"/>
        </a:spcAft>
        <a:buFont typeface="Wingdings" pitchFamily="2" charset="2"/>
        <a:buChar char="§"/>
        <a:defRPr sz="1600">
          <a:solidFill>
            <a:schemeClr val="tx1"/>
          </a:solidFill>
          <a:latin typeface="+mn-lt"/>
          <a:cs typeface="+mn-cs"/>
        </a:defRPr>
      </a:lvl4pPr>
      <a:lvl5pPr marL="2611438" indent="-228600" algn="l" rtl="0" fontAlgn="base">
        <a:spcBef>
          <a:spcPct val="20000"/>
        </a:spcBef>
        <a:spcAft>
          <a:spcPct val="0"/>
        </a:spcAft>
        <a:buChar char="»"/>
        <a:defRPr sz="1400">
          <a:solidFill>
            <a:schemeClr val="tx1"/>
          </a:solidFill>
          <a:latin typeface="+mn-lt"/>
          <a:cs typeface="+mn-cs"/>
        </a:defRPr>
      </a:lvl5pPr>
      <a:lvl6pPr marL="3068638" indent="-228600" algn="l" rtl="0" fontAlgn="base">
        <a:spcBef>
          <a:spcPct val="20000"/>
        </a:spcBef>
        <a:spcAft>
          <a:spcPct val="0"/>
        </a:spcAft>
        <a:buChar char="»"/>
        <a:defRPr sz="1400">
          <a:solidFill>
            <a:schemeClr val="tx1"/>
          </a:solidFill>
          <a:latin typeface="+mn-lt"/>
          <a:cs typeface="+mn-cs"/>
        </a:defRPr>
      </a:lvl6pPr>
      <a:lvl7pPr marL="3525838" indent="-228600" algn="l" rtl="0" fontAlgn="base">
        <a:spcBef>
          <a:spcPct val="20000"/>
        </a:spcBef>
        <a:spcAft>
          <a:spcPct val="0"/>
        </a:spcAft>
        <a:buChar char="»"/>
        <a:defRPr sz="1400">
          <a:solidFill>
            <a:schemeClr val="tx1"/>
          </a:solidFill>
          <a:latin typeface="+mn-lt"/>
          <a:cs typeface="+mn-cs"/>
        </a:defRPr>
      </a:lvl7pPr>
      <a:lvl8pPr marL="3983038" indent="-228600" algn="l" rtl="0" fontAlgn="base">
        <a:spcBef>
          <a:spcPct val="20000"/>
        </a:spcBef>
        <a:spcAft>
          <a:spcPct val="0"/>
        </a:spcAft>
        <a:buChar char="»"/>
        <a:defRPr sz="1400">
          <a:solidFill>
            <a:schemeClr val="tx1"/>
          </a:solidFill>
          <a:latin typeface="+mn-lt"/>
          <a:cs typeface="+mn-cs"/>
        </a:defRPr>
      </a:lvl8pPr>
      <a:lvl9pPr marL="4440238" indent="-228600" algn="l"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2"/>
            <a:ext cx="8229600" cy="422906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C91E08-53F6-4B30-8521-A8FFEF1ADBB8}" type="datetimeFigureOut">
              <a:rPr lang="en-GB" smtClean="0"/>
              <a:t>31/10/2019</a:t>
            </a:fld>
            <a:endParaRPr lang="en-GB"/>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97383A-60EC-4720-B4F7-3F8B7072D89A}" type="slidenum">
              <a:rPr lang="en-GB" smtClean="0"/>
              <a:t>‹#›</a:t>
            </a:fld>
            <a:endParaRPr lang="en-GB"/>
          </a:p>
        </p:txBody>
      </p:sp>
    </p:spTree>
    <p:extLst>
      <p:ext uri="{BB962C8B-B14F-4D97-AF65-F5344CB8AC3E}">
        <p14:creationId xmlns:p14="http://schemas.microsoft.com/office/powerpoint/2010/main" val="409202998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Lst>
  <p:txStyles>
    <p:titleStyle>
      <a:lvl1pPr algn="l" defTabSz="914400" rtl="0" eaLnBrk="1" latinLnBrk="0" hangingPunct="1">
        <a:spcBef>
          <a:spcPct val="0"/>
        </a:spcBef>
        <a:buNone/>
        <a:defRPr sz="4000" b="1" kern="1200">
          <a:solidFill>
            <a:srgbClr val="330066"/>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3"/>
          <p:cNvSpPr>
            <a:spLocks noChangeArrowheads="1"/>
          </p:cNvSpPr>
          <p:nvPr/>
        </p:nvSpPr>
        <p:spPr bwMode="auto">
          <a:xfrm>
            <a:off x="0" y="1798638"/>
            <a:ext cx="9144000" cy="5059362"/>
          </a:xfrm>
          <a:prstGeom prst="rect">
            <a:avLst/>
          </a:prstGeom>
          <a:solidFill>
            <a:srgbClr val="09357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GB" sz="2000">
              <a:solidFill>
                <a:srgbClr val="000000"/>
              </a:solidFill>
              <a:ea typeface="ＭＳ Ｐゴシック" pitchFamily="34" charset="-128"/>
            </a:endParaRPr>
          </a:p>
        </p:txBody>
      </p:sp>
      <p:pic>
        <p:nvPicPr>
          <p:cNvPr id="3075" name="Picture 2" descr="Image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36579"/>
            <a:ext cx="183515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3" descr="Image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63716" y="506415"/>
            <a:ext cx="195897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descr="Image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08400" y="549277"/>
            <a:ext cx="1905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5" descr="Image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421316" y="506413"/>
            <a:ext cx="1958975"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6" descr="Image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35828" y="539750"/>
            <a:ext cx="19081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19"/>
          <p:cNvSpPr>
            <a:spLocks noChangeArrowheads="1"/>
          </p:cNvSpPr>
          <p:nvPr/>
        </p:nvSpPr>
        <p:spPr bwMode="auto">
          <a:xfrm>
            <a:off x="0" y="0"/>
            <a:ext cx="9144000" cy="546100"/>
          </a:xfrm>
          <a:prstGeom prst="rect">
            <a:avLst/>
          </a:prstGeom>
          <a:solidFill>
            <a:srgbClr val="09357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GB" sz="2000">
              <a:solidFill>
                <a:srgbClr val="000000"/>
              </a:solidFill>
              <a:ea typeface="ＭＳ Ｐゴシック" pitchFamily="34" charset="-128"/>
            </a:endParaRPr>
          </a:p>
        </p:txBody>
      </p:sp>
      <p:sp>
        <p:nvSpPr>
          <p:cNvPr id="3081" name="Rectangle 2"/>
          <p:cNvSpPr>
            <a:spLocks noChangeArrowheads="1"/>
          </p:cNvSpPr>
          <p:nvPr/>
        </p:nvSpPr>
        <p:spPr bwMode="auto">
          <a:xfrm>
            <a:off x="0" y="6599238"/>
            <a:ext cx="9144000" cy="258762"/>
          </a:xfrm>
          <a:prstGeom prst="rect">
            <a:avLst/>
          </a:prstGeom>
          <a:solidFill>
            <a:srgbClr val="09357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GB" sz="2000">
              <a:solidFill>
                <a:srgbClr val="000000"/>
              </a:solidFill>
              <a:ea typeface="ＭＳ Ｐゴシック" pitchFamily="34" charset="-128"/>
            </a:endParaRPr>
          </a:p>
        </p:txBody>
      </p:sp>
      <p:pic>
        <p:nvPicPr>
          <p:cNvPr id="3082" name="Picture 12" descr="460-103-012110-KentLogoReversed-9-53-123"/>
          <p:cNvPicPr>
            <a:picLocks noChangeAspect="1" noChangeArrowheads="1"/>
          </p:cNvPicPr>
          <p:nvPr/>
        </p:nvPicPr>
        <p:blipFill>
          <a:blip r:embed="rId18">
            <a:extLst>
              <a:ext uri="{28A0092B-C50C-407E-A947-70E740481C1C}">
                <a14:useLocalDpi xmlns:a14="http://schemas.microsoft.com/office/drawing/2010/main" val="0"/>
              </a:ext>
            </a:extLst>
          </a:blip>
          <a:srcRect t="15178" b="12723"/>
          <a:stretch>
            <a:fillRect/>
          </a:stretch>
        </p:blipFill>
        <p:spPr bwMode="auto">
          <a:xfrm>
            <a:off x="8328028" y="39688"/>
            <a:ext cx="792163"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628314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92313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p:txStyles>
    <p:titleStyle>
      <a:lvl1pPr algn="ctr" rtl="0" eaLnBrk="1" fontAlgn="base" hangingPunct="1">
        <a:spcBef>
          <a:spcPct val="0"/>
        </a:spcBef>
        <a:spcAft>
          <a:spcPct val="0"/>
        </a:spcAft>
        <a:defRPr sz="5800">
          <a:solidFill>
            <a:schemeClr val="tx1"/>
          </a:solidFill>
          <a:latin typeface="+mj-lt"/>
          <a:ea typeface="+mj-ea"/>
          <a:cs typeface="+mj-cs"/>
          <a:sym typeface="GillSans" pitchFamily="-110" charset="0"/>
        </a:defRPr>
      </a:lvl1pPr>
      <a:lvl2pPr algn="ctr" rtl="0" eaLnBrk="1" fontAlgn="base" hangingPunct="1">
        <a:spcBef>
          <a:spcPct val="0"/>
        </a:spcBef>
        <a:spcAft>
          <a:spcPct val="0"/>
        </a:spcAft>
        <a:defRPr sz="5800">
          <a:solidFill>
            <a:schemeClr val="tx1"/>
          </a:solidFill>
          <a:latin typeface="GillSans" pitchFamily="-110" charset="0"/>
          <a:ea typeface="ヒラギノ角ゴ Pro W3" pitchFamily="-110" charset="-128"/>
          <a:cs typeface="ヒラギノ角ゴ Pro W3" pitchFamily="-110" charset="-128"/>
          <a:sym typeface="GillSans" pitchFamily="-110" charset="0"/>
        </a:defRPr>
      </a:lvl2pPr>
      <a:lvl3pPr algn="ctr" rtl="0" eaLnBrk="1" fontAlgn="base" hangingPunct="1">
        <a:spcBef>
          <a:spcPct val="0"/>
        </a:spcBef>
        <a:spcAft>
          <a:spcPct val="0"/>
        </a:spcAft>
        <a:defRPr sz="5800">
          <a:solidFill>
            <a:schemeClr val="tx1"/>
          </a:solidFill>
          <a:latin typeface="GillSans" pitchFamily="-110" charset="0"/>
          <a:ea typeface="ヒラギノ角ゴ Pro W3" pitchFamily="-110" charset="-128"/>
          <a:cs typeface="ヒラギノ角ゴ Pro W3" pitchFamily="-110" charset="-128"/>
          <a:sym typeface="GillSans" pitchFamily="-110" charset="0"/>
        </a:defRPr>
      </a:lvl3pPr>
      <a:lvl4pPr algn="ctr" rtl="0" eaLnBrk="1" fontAlgn="base" hangingPunct="1">
        <a:spcBef>
          <a:spcPct val="0"/>
        </a:spcBef>
        <a:spcAft>
          <a:spcPct val="0"/>
        </a:spcAft>
        <a:defRPr sz="5800">
          <a:solidFill>
            <a:schemeClr val="tx1"/>
          </a:solidFill>
          <a:latin typeface="GillSans" pitchFamily="-110" charset="0"/>
          <a:ea typeface="ヒラギノ角ゴ Pro W3" pitchFamily="-110" charset="-128"/>
          <a:cs typeface="ヒラギノ角ゴ Pro W3" pitchFamily="-110" charset="-128"/>
          <a:sym typeface="GillSans" pitchFamily="-110" charset="0"/>
        </a:defRPr>
      </a:lvl4pPr>
      <a:lvl5pPr algn="ctr" rtl="0" eaLnBrk="1" fontAlgn="base" hangingPunct="1">
        <a:spcBef>
          <a:spcPct val="0"/>
        </a:spcBef>
        <a:spcAft>
          <a:spcPct val="0"/>
        </a:spcAft>
        <a:defRPr sz="5800">
          <a:solidFill>
            <a:schemeClr val="tx1"/>
          </a:solidFill>
          <a:latin typeface="GillSans" pitchFamily="-110" charset="0"/>
          <a:ea typeface="ヒラギノ角ゴ Pro W3" pitchFamily="-110" charset="-128"/>
          <a:cs typeface="ヒラギノ角ゴ Pro W3" pitchFamily="-110" charset="-128"/>
          <a:sym typeface="GillSans" pitchFamily="-110" charset="0"/>
        </a:defRPr>
      </a:lvl5pPr>
      <a:lvl6pPr marL="321391" algn="ctr" rtl="0" eaLnBrk="1" fontAlgn="base" hangingPunct="1">
        <a:spcBef>
          <a:spcPct val="0"/>
        </a:spcBef>
        <a:spcAft>
          <a:spcPct val="0"/>
        </a:spcAft>
        <a:defRPr sz="5800">
          <a:solidFill>
            <a:schemeClr val="tx1"/>
          </a:solidFill>
          <a:latin typeface="GillSans" pitchFamily="-110" charset="0"/>
          <a:ea typeface="ヒラギノ角ゴ Pro W3" pitchFamily="-110" charset="-128"/>
          <a:cs typeface="ヒラギノ角ゴ Pro W3" pitchFamily="-110" charset="-128"/>
          <a:sym typeface="GillSans" pitchFamily="-110" charset="0"/>
        </a:defRPr>
      </a:lvl6pPr>
      <a:lvl7pPr marL="642779" algn="ctr" rtl="0" eaLnBrk="1" fontAlgn="base" hangingPunct="1">
        <a:spcBef>
          <a:spcPct val="0"/>
        </a:spcBef>
        <a:spcAft>
          <a:spcPct val="0"/>
        </a:spcAft>
        <a:defRPr sz="5800">
          <a:solidFill>
            <a:schemeClr val="tx1"/>
          </a:solidFill>
          <a:latin typeface="GillSans" pitchFamily="-110" charset="0"/>
          <a:ea typeface="ヒラギノ角ゴ Pro W3" pitchFamily="-110" charset="-128"/>
          <a:cs typeface="ヒラギノ角ゴ Pro W3" pitchFamily="-110" charset="-128"/>
          <a:sym typeface="GillSans" pitchFamily="-110" charset="0"/>
        </a:defRPr>
      </a:lvl7pPr>
      <a:lvl8pPr marL="964168" algn="ctr" rtl="0" eaLnBrk="1" fontAlgn="base" hangingPunct="1">
        <a:spcBef>
          <a:spcPct val="0"/>
        </a:spcBef>
        <a:spcAft>
          <a:spcPct val="0"/>
        </a:spcAft>
        <a:defRPr sz="5800">
          <a:solidFill>
            <a:schemeClr val="tx1"/>
          </a:solidFill>
          <a:latin typeface="GillSans" pitchFamily="-110" charset="0"/>
          <a:ea typeface="ヒラギノ角ゴ Pro W3" pitchFamily="-110" charset="-128"/>
          <a:cs typeface="ヒラギノ角ゴ Pro W3" pitchFamily="-110" charset="-128"/>
          <a:sym typeface="GillSans" pitchFamily="-110" charset="0"/>
        </a:defRPr>
      </a:lvl8pPr>
      <a:lvl9pPr marL="1285557" algn="ctr" rtl="0" eaLnBrk="1" fontAlgn="base" hangingPunct="1">
        <a:spcBef>
          <a:spcPct val="0"/>
        </a:spcBef>
        <a:spcAft>
          <a:spcPct val="0"/>
        </a:spcAft>
        <a:defRPr sz="5800">
          <a:solidFill>
            <a:schemeClr val="tx1"/>
          </a:solidFill>
          <a:latin typeface="GillSans" pitchFamily="-110" charset="0"/>
          <a:ea typeface="ヒラギノ角ゴ Pro W3" pitchFamily="-110" charset="-128"/>
          <a:cs typeface="ヒラギノ角ゴ Pro W3" pitchFamily="-110" charset="-128"/>
          <a:sym typeface="GillSans" pitchFamily="-110" charset="0"/>
        </a:defRPr>
      </a:lvl9pPr>
    </p:titleStyle>
    <p:bodyStyle>
      <a:lvl1pPr marL="533287" indent="-346002" algn="l" rtl="0" eaLnBrk="1" fontAlgn="base" hangingPunct="1">
        <a:spcBef>
          <a:spcPts val="2674"/>
        </a:spcBef>
        <a:spcAft>
          <a:spcPct val="0"/>
        </a:spcAft>
        <a:buSzPct val="171000"/>
        <a:buFont typeface="GillSans" pitchFamily="-110" charset="0"/>
        <a:buChar char="•"/>
        <a:defRPr sz="2200">
          <a:solidFill>
            <a:schemeClr val="tx1"/>
          </a:solidFill>
          <a:latin typeface="+mn-lt"/>
          <a:ea typeface="+mn-ea"/>
          <a:cs typeface="+mn-cs"/>
          <a:sym typeface="GillSans" pitchFamily="-110" charset="0"/>
        </a:defRPr>
      </a:lvl1pPr>
      <a:lvl2pPr marL="845958" indent="-346002" algn="l" rtl="0" eaLnBrk="1" fontAlgn="base" hangingPunct="1">
        <a:spcBef>
          <a:spcPts val="2674"/>
        </a:spcBef>
        <a:spcAft>
          <a:spcPct val="0"/>
        </a:spcAft>
        <a:buSzPct val="171000"/>
        <a:buFont typeface="GillSans" pitchFamily="-110" charset="0"/>
        <a:buChar char="•"/>
        <a:defRPr sz="2200">
          <a:solidFill>
            <a:schemeClr val="tx1"/>
          </a:solidFill>
          <a:latin typeface="+mn-lt"/>
          <a:ea typeface="+mn-ea"/>
          <a:cs typeface="+mn-cs"/>
          <a:sym typeface="GillSans" pitchFamily="-110" charset="0"/>
        </a:defRPr>
      </a:lvl2pPr>
      <a:lvl3pPr marL="1158630" indent="-346002" algn="l" rtl="0" eaLnBrk="1" fontAlgn="base" hangingPunct="1">
        <a:spcBef>
          <a:spcPts val="2674"/>
        </a:spcBef>
        <a:spcAft>
          <a:spcPct val="0"/>
        </a:spcAft>
        <a:buSzPct val="171000"/>
        <a:buFont typeface="GillSans" pitchFamily="-110" charset="0"/>
        <a:buChar char="•"/>
        <a:defRPr sz="2200">
          <a:solidFill>
            <a:schemeClr val="tx1"/>
          </a:solidFill>
          <a:latin typeface="+mn-lt"/>
          <a:ea typeface="+mn-ea"/>
          <a:cs typeface="+mn-cs"/>
          <a:sym typeface="GillSans" pitchFamily="-110" charset="0"/>
        </a:defRPr>
      </a:lvl3pPr>
      <a:lvl4pPr marL="1471302" indent="-346002" algn="l" rtl="0" eaLnBrk="1" fontAlgn="base" hangingPunct="1">
        <a:spcBef>
          <a:spcPts val="2674"/>
        </a:spcBef>
        <a:spcAft>
          <a:spcPct val="0"/>
        </a:spcAft>
        <a:buSzPct val="171000"/>
        <a:buFont typeface="GillSans" pitchFamily="-110" charset="0"/>
        <a:buChar char="•"/>
        <a:defRPr sz="2200">
          <a:solidFill>
            <a:schemeClr val="tx1"/>
          </a:solidFill>
          <a:latin typeface="+mn-lt"/>
          <a:ea typeface="+mn-ea"/>
          <a:cs typeface="+mn-cs"/>
          <a:sym typeface="GillSans" pitchFamily="-110" charset="0"/>
        </a:defRPr>
      </a:lvl4pPr>
      <a:lvl5pPr marL="1783974" indent="-346002" algn="l" rtl="0" eaLnBrk="1" fontAlgn="base" hangingPunct="1">
        <a:spcBef>
          <a:spcPts val="2674"/>
        </a:spcBef>
        <a:spcAft>
          <a:spcPct val="0"/>
        </a:spcAft>
        <a:buSzPct val="171000"/>
        <a:buFont typeface="GillSans" pitchFamily="-110" charset="0"/>
        <a:buChar char="•"/>
        <a:defRPr sz="2200">
          <a:solidFill>
            <a:schemeClr val="tx1"/>
          </a:solidFill>
          <a:latin typeface="+mn-lt"/>
          <a:ea typeface="+mn-ea"/>
          <a:cs typeface="+mn-cs"/>
          <a:sym typeface="GillSans" pitchFamily="-110" charset="0"/>
        </a:defRPr>
      </a:lvl5pPr>
      <a:lvl6pPr marL="2105771" indent="-347057" algn="l" rtl="0" eaLnBrk="1" fontAlgn="base" hangingPunct="1">
        <a:spcBef>
          <a:spcPts val="2671"/>
        </a:spcBef>
        <a:spcAft>
          <a:spcPct val="0"/>
        </a:spcAft>
        <a:buSzPct val="171000"/>
        <a:buFont typeface="GillSans" pitchFamily="-110" charset="0"/>
        <a:buChar char="•"/>
        <a:defRPr sz="2200">
          <a:solidFill>
            <a:schemeClr val="tx1"/>
          </a:solidFill>
          <a:latin typeface="+mn-lt"/>
          <a:ea typeface="+mn-ea"/>
          <a:cs typeface="+mn-cs"/>
          <a:sym typeface="GillSans" pitchFamily="-110" charset="0"/>
        </a:defRPr>
      </a:lvl6pPr>
      <a:lvl7pPr marL="2427161" indent="-347057" algn="l" rtl="0" eaLnBrk="1" fontAlgn="base" hangingPunct="1">
        <a:spcBef>
          <a:spcPts val="2671"/>
        </a:spcBef>
        <a:spcAft>
          <a:spcPct val="0"/>
        </a:spcAft>
        <a:buSzPct val="171000"/>
        <a:buFont typeface="GillSans" pitchFamily="-110" charset="0"/>
        <a:buChar char="•"/>
        <a:defRPr sz="2200">
          <a:solidFill>
            <a:schemeClr val="tx1"/>
          </a:solidFill>
          <a:latin typeface="+mn-lt"/>
          <a:ea typeface="+mn-ea"/>
          <a:cs typeface="+mn-cs"/>
          <a:sym typeface="GillSans" pitchFamily="-110" charset="0"/>
        </a:defRPr>
      </a:lvl7pPr>
      <a:lvl8pPr marL="2748550" indent="-347057" algn="l" rtl="0" eaLnBrk="1" fontAlgn="base" hangingPunct="1">
        <a:spcBef>
          <a:spcPts val="2671"/>
        </a:spcBef>
        <a:spcAft>
          <a:spcPct val="0"/>
        </a:spcAft>
        <a:buSzPct val="171000"/>
        <a:buFont typeface="GillSans" pitchFamily="-110" charset="0"/>
        <a:buChar char="•"/>
        <a:defRPr sz="2200">
          <a:solidFill>
            <a:schemeClr val="tx1"/>
          </a:solidFill>
          <a:latin typeface="+mn-lt"/>
          <a:ea typeface="+mn-ea"/>
          <a:cs typeface="+mn-cs"/>
          <a:sym typeface="GillSans" pitchFamily="-110" charset="0"/>
        </a:defRPr>
      </a:lvl8pPr>
      <a:lvl9pPr marL="3069939" indent="-347057" algn="l" rtl="0" eaLnBrk="1" fontAlgn="base" hangingPunct="1">
        <a:spcBef>
          <a:spcPts val="2671"/>
        </a:spcBef>
        <a:spcAft>
          <a:spcPct val="0"/>
        </a:spcAft>
        <a:buSzPct val="171000"/>
        <a:buFont typeface="GillSans" pitchFamily="-110" charset="0"/>
        <a:buChar char="•"/>
        <a:defRPr sz="2200">
          <a:solidFill>
            <a:schemeClr val="tx1"/>
          </a:solidFill>
          <a:latin typeface="+mn-lt"/>
          <a:ea typeface="+mn-ea"/>
          <a:cs typeface="+mn-cs"/>
          <a:sym typeface="GillSans" pitchFamily="-110" charset="0"/>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79" algn="l" defTabSz="321391" rtl="0" eaLnBrk="1" latinLnBrk="0" hangingPunct="1">
        <a:defRPr sz="1300" kern="1200">
          <a:solidFill>
            <a:schemeClr val="tx1"/>
          </a:solidFill>
          <a:latin typeface="+mn-lt"/>
          <a:ea typeface="+mn-ea"/>
          <a:cs typeface="+mn-cs"/>
        </a:defRPr>
      </a:lvl3pPr>
      <a:lvl4pPr marL="964168" algn="l" defTabSz="321391" rtl="0" eaLnBrk="1" latinLnBrk="0" hangingPunct="1">
        <a:defRPr sz="1300" kern="1200">
          <a:solidFill>
            <a:schemeClr val="tx1"/>
          </a:solidFill>
          <a:latin typeface="+mn-lt"/>
          <a:ea typeface="+mn-ea"/>
          <a:cs typeface="+mn-cs"/>
        </a:defRPr>
      </a:lvl4pPr>
      <a:lvl5pPr marL="1285557" algn="l" defTabSz="321391" rtl="0" eaLnBrk="1" latinLnBrk="0" hangingPunct="1">
        <a:defRPr sz="1300" kern="1200">
          <a:solidFill>
            <a:schemeClr val="tx1"/>
          </a:solidFill>
          <a:latin typeface="+mn-lt"/>
          <a:ea typeface="+mn-ea"/>
          <a:cs typeface="+mn-cs"/>
        </a:defRPr>
      </a:lvl5pPr>
      <a:lvl6pPr marL="1606948" algn="l" defTabSz="321391" rtl="0" eaLnBrk="1" latinLnBrk="0" hangingPunct="1">
        <a:defRPr sz="1300" kern="1200">
          <a:solidFill>
            <a:schemeClr val="tx1"/>
          </a:solidFill>
          <a:latin typeface="+mn-lt"/>
          <a:ea typeface="+mn-ea"/>
          <a:cs typeface="+mn-cs"/>
        </a:defRPr>
      </a:lvl6pPr>
      <a:lvl7pPr marL="1928337" algn="l" defTabSz="321391" rtl="0" eaLnBrk="1" latinLnBrk="0" hangingPunct="1">
        <a:defRPr sz="1300" kern="1200">
          <a:solidFill>
            <a:schemeClr val="tx1"/>
          </a:solidFill>
          <a:latin typeface="+mn-lt"/>
          <a:ea typeface="+mn-ea"/>
          <a:cs typeface="+mn-cs"/>
        </a:defRPr>
      </a:lvl7pPr>
      <a:lvl8pPr marL="2249725" algn="l" defTabSz="321391" rtl="0" eaLnBrk="1" latinLnBrk="0" hangingPunct="1">
        <a:defRPr sz="1300" kern="1200">
          <a:solidFill>
            <a:schemeClr val="tx1"/>
          </a:solidFill>
          <a:latin typeface="+mn-lt"/>
          <a:ea typeface="+mn-ea"/>
          <a:cs typeface="+mn-cs"/>
        </a:defRPr>
      </a:lvl8pPr>
      <a:lvl9pPr marL="2571116" algn="l" defTabSz="321391"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3" y="549281"/>
            <a:ext cx="8291513" cy="5762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467547" y="1484319"/>
            <a:ext cx="8281169" cy="46815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Rectangle 6"/>
          <p:cNvSpPr>
            <a:spLocks noChangeArrowheads="1"/>
          </p:cNvSpPr>
          <p:nvPr/>
        </p:nvSpPr>
        <p:spPr bwMode="auto">
          <a:xfrm>
            <a:off x="0" y="-1588"/>
            <a:ext cx="9144000" cy="287338"/>
          </a:xfrm>
          <a:prstGeom prst="rect">
            <a:avLst/>
          </a:prstGeom>
          <a:solidFill>
            <a:schemeClr val="tx2">
              <a:lumMod val="75000"/>
            </a:schemeClr>
          </a:solidFill>
          <a:ln>
            <a:noFill/>
          </a:ln>
          <a:effectLst/>
        </p:spPr>
        <p:txBody>
          <a:bodyPr wrap="none" anchor="ctr"/>
          <a:lstStyle/>
          <a:p>
            <a:pPr algn="ctr" fontAlgn="b">
              <a:spcBef>
                <a:spcPct val="30000"/>
              </a:spcBef>
              <a:spcAft>
                <a:spcPct val="0"/>
              </a:spcAft>
            </a:pPr>
            <a:endParaRPr lang="en-GB" sz="2400">
              <a:solidFill>
                <a:srgbClr val="000000"/>
              </a:solidFill>
            </a:endParaRPr>
          </a:p>
        </p:txBody>
      </p:sp>
      <p:pic>
        <p:nvPicPr>
          <p:cNvPr id="8" name="Picture 7"/>
          <p:cNvPicPr>
            <a:picLocks noChangeAspect="1"/>
          </p:cNvPicPr>
          <p:nvPr userDrawn="1"/>
        </p:nvPicPr>
        <p:blipFill>
          <a:blip r:embed="rId6"/>
          <a:stretch>
            <a:fillRect/>
          </a:stretch>
        </p:blipFill>
        <p:spPr>
          <a:xfrm>
            <a:off x="7635098" y="286834"/>
            <a:ext cx="1508902" cy="1018098"/>
          </a:xfrm>
          <a:prstGeom prst="rect">
            <a:avLst/>
          </a:prstGeom>
        </p:spPr>
      </p:pic>
    </p:spTree>
    <p:extLst>
      <p:ext uri="{BB962C8B-B14F-4D97-AF65-F5344CB8AC3E}">
        <p14:creationId xmlns:p14="http://schemas.microsoft.com/office/powerpoint/2010/main" val="429486243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836" r:id="rId4"/>
  </p:sldLayoutIdLst>
  <p:hf hdr="0" ftr="0" dt="0"/>
  <p:txStyles>
    <p:titleStyle>
      <a:lvl1pPr algn="l" rtl="0" fontAlgn="base">
        <a:spcBef>
          <a:spcPct val="0"/>
        </a:spcBef>
        <a:spcAft>
          <a:spcPct val="0"/>
        </a:spcAft>
        <a:defRPr sz="2800" b="1">
          <a:solidFill>
            <a:schemeClr val="tx2"/>
          </a:solidFill>
          <a:latin typeface="+mj-lt"/>
          <a:ea typeface="+mj-ea"/>
          <a:cs typeface="+mj-cs"/>
        </a:defRPr>
      </a:lvl1pPr>
      <a:lvl2pPr algn="l" rtl="0" fontAlgn="base">
        <a:spcBef>
          <a:spcPct val="0"/>
        </a:spcBef>
        <a:spcAft>
          <a:spcPct val="0"/>
        </a:spcAft>
        <a:defRPr sz="2800" b="1">
          <a:solidFill>
            <a:schemeClr val="tx2"/>
          </a:solidFill>
          <a:latin typeface="Arial" charset="0"/>
          <a:cs typeface="Arial" charset="0"/>
        </a:defRPr>
      </a:lvl2pPr>
      <a:lvl3pPr algn="l" rtl="0" fontAlgn="base">
        <a:spcBef>
          <a:spcPct val="0"/>
        </a:spcBef>
        <a:spcAft>
          <a:spcPct val="0"/>
        </a:spcAft>
        <a:defRPr sz="2800" b="1">
          <a:solidFill>
            <a:schemeClr val="tx2"/>
          </a:solidFill>
          <a:latin typeface="Arial" charset="0"/>
          <a:cs typeface="Arial" charset="0"/>
        </a:defRPr>
      </a:lvl3pPr>
      <a:lvl4pPr algn="l" rtl="0" fontAlgn="base">
        <a:spcBef>
          <a:spcPct val="0"/>
        </a:spcBef>
        <a:spcAft>
          <a:spcPct val="0"/>
        </a:spcAft>
        <a:defRPr sz="2800" b="1">
          <a:solidFill>
            <a:schemeClr val="tx2"/>
          </a:solidFill>
          <a:latin typeface="Arial" charset="0"/>
          <a:cs typeface="Arial" charset="0"/>
        </a:defRPr>
      </a:lvl4pPr>
      <a:lvl5pPr algn="l" rtl="0" fontAlgn="base">
        <a:spcBef>
          <a:spcPct val="0"/>
        </a:spcBef>
        <a:spcAft>
          <a:spcPct val="0"/>
        </a:spcAft>
        <a:defRPr sz="2800" b="1">
          <a:solidFill>
            <a:schemeClr val="tx2"/>
          </a:solidFill>
          <a:latin typeface="Arial" charset="0"/>
          <a:cs typeface="Arial" charset="0"/>
        </a:defRPr>
      </a:lvl5pPr>
      <a:lvl6pPr marL="457200" algn="l" rtl="0" fontAlgn="base">
        <a:spcBef>
          <a:spcPct val="0"/>
        </a:spcBef>
        <a:spcAft>
          <a:spcPct val="0"/>
        </a:spcAft>
        <a:defRPr sz="2800" b="1">
          <a:solidFill>
            <a:schemeClr val="tx2"/>
          </a:solidFill>
          <a:latin typeface="Arial" charset="0"/>
          <a:cs typeface="Arial" charset="0"/>
        </a:defRPr>
      </a:lvl6pPr>
      <a:lvl7pPr marL="914400" algn="l" rtl="0" fontAlgn="base">
        <a:spcBef>
          <a:spcPct val="0"/>
        </a:spcBef>
        <a:spcAft>
          <a:spcPct val="0"/>
        </a:spcAft>
        <a:defRPr sz="2800" b="1">
          <a:solidFill>
            <a:schemeClr val="tx2"/>
          </a:solidFill>
          <a:latin typeface="Arial" charset="0"/>
          <a:cs typeface="Arial" charset="0"/>
        </a:defRPr>
      </a:lvl7pPr>
      <a:lvl8pPr marL="1371600" algn="l" rtl="0" fontAlgn="base">
        <a:spcBef>
          <a:spcPct val="0"/>
        </a:spcBef>
        <a:spcAft>
          <a:spcPct val="0"/>
        </a:spcAft>
        <a:defRPr sz="2800" b="1">
          <a:solidFill>
            <a:schemeClr val="tx2"/>
          </a:solidFill>
          <a:latin typeface="Arial" charset="0"/>
          <a:cs typeface="Arial" charset="0"/>
        </a:defRPr>
      </a:lvl8pPr>
      <a:lvl9pPr marL="1828800" algn="l" rtl="0" fontAlgn="base">
        <a:spcBef>
          <a:spcPct val="0"/>
        </a:spcBef>
        <a:spcAft>
          <a:spcPct val="0"/>
        </a:spcAft>
        <a:defRPr sz="2800" b="1">
          <a:solidFill>
            <a:schemeClr val="tx2"/>
          </a:solidFill>
          <a:latin typeface="Arial" charset="0"/>
          <a:cs typeface="Arial" charset="0"/>
        </a:defRPr>
      </a:lvl9pPr>
    </p:titleStyle>
    <p:bodyStyle>
      <a:lvl1pPr algn="l" rtl="0" fontAlgn="base">
        <a:spcBef>
          <a:spcPct val="40000"/>
        </a:spcBef>
        <a:spcAft>
          <a:spcPct val="30000"/>
        </a:spcAft>
        <a:defRPr sz="2400">
          <a:solidFill>
            <a:schemeClr val="tx1"/>
          </a:solidFill>
          <a:latin typeface="+mn-lt"/>
          <a:ea typeface="+mn-ea"/>
          <a:cs typeface="+mn-cs"/>
        </a:defRPr>
      </a:lvl1pPr>
      <a:lvl2pPr marL="630238" indent="-295275" algn="l" rtl="0" fontAlgn="ctr">
        <a:spcBef>
          <a:spcPct val="20000"/>
        </a:spcBef>
        <a:spcAft>
          <a:spcPct val="0"/>
        </a:spcAft>
        <a:buClr>
          <a:schemeClr val="accent1"/>
        </a:buClr>
        <a:buSzPct val="150000"/>
        <a:buChar char="•"/>
        <a:defRPr sz="2000">
          <a:solidFill>
            <a:schemeClr val="tx1"/>
          </a:solidFill>
          <a:latin typeface="+mn-lt"/>
          <a:cs typeface="+mn-cs"/>
        </a:defRPr>
      </a:lvl2pPr>
      <a:lvl3pPr marL="914400" indent="-196850" algn="l" rtl="0" fontAlgn="ctr">
        <a:spcBef>
          <a:spcPct val="20000"/>
        </a:spcBef>
        <a:spcAft>
          <a:spcPct val="0"/>
        </a:spcAft>
        <a:buFont typeface="Arial" charset="0"/>
        <a:buChar char="–"/>
        <a:defRPr>
          <a:solidFill>
            <a:schemeClr val="tx1"/>
          </a:solidFill>
          <a:latin typeface="+mn-lt"/>
          <a:cs typeface="+mn-cs"/>
        </a:defRPr>
      </a:lvl3pPr>
      <a:lvl4pPr marL="1181100" indent="-211138" algn="l" rtl="0" fontAlgn="ctr">
        <a:spcBef>
          <a:spcPct val="20000"/>
        </a:spcBef>
        <a:spcAft>
          <a:spcPct val="0"/>
        </a:spcAft>
        <a:buFont typeface="Wingdings" pitchFamily="2" charset="2"/>
        <a:buChar char="§"/>
        <a:defRPr sz="1600">
          <a:solidFill>
            <a:schemeClr val="tx1"/>
          </a:solidFill>
          <a:latin typeface="+mn-lt"/>
          <a:cs typeface="+mn-cs"/>
        </a:defRPr>
      </a:lvl4pPr>
      <a:lvl5pPr marL="2611438" indent="-228600" algn="l" rtl="0" fontAlgn="base">
        <a:spcBef>
          <a:spcPct val="20000"/>
        </a:spcBef>
        <a:spcAft>
          <a:spcPct val="0"/>
        </a:spcAft>
        <a:buChar char="»"/>
        <a:defRPr sz="1400">
          <a:solidFill>
            <a:schemeClr val="tx1"/>
          </a:solidFill>
          <a:latin typeface="+mn-lt"/>
          <a:cs typeface="+mn-cs"/>
        </a:defRPr>
      </a:lvl5pPr>
      <a:lvl6pPr marL="3068638" indent="-228600" algn="l" rtl="0" fontAlgn="base">
        <a:spcBef>
          <a:spcPct val="20000"/>
        </a:spcBef>
        <a:spcAft>
          <a:spcPct val="0"/>
        </a:spcAft>
        <a:buChar char="»"/>
        <a:defRPr sz="1400">
          <a:solidFill>
            <a:schemeClr val="tx1"/>
          </a:solidFill>
          <a:latin typeface="+mn-lt"/>
          <a:cs typeface="+mn-cs"/>
        </a:defRPr>
      </a:lvl6pPr>
      <a:lvl7pPr marL="3525838" indent="-228600" algn="l" rtl="0" fontAlgn="base">
        <a:spcBef>
          <a:spcPct val="20000"/>
        </a:spcBef>
        <a:spcAft>
          <a:spcPct val="0"/>
        </a:spcAft>
        <a:buChar char="»"/>
        <a:defRPr sz="1400">
          <a:solidFill>
            <a:schemeClr val="tx1"/>
          </a:solidFill>
          <a:latin typeface="+mn-lt"/>
          <a:cs typeface="+mn-cs"/>
        </a:defRPr>
      </a:lvl7pPr>
      <a:lvl8pPr marL="3983038" indent="-228600" algn="l" rtl="0" fontAlgn="base">
        <a:spcBef>
          <a:spcPct val="20000"/>
        </a:spcBef>
        <a:spcAft>
          <a:spcPct val="0"/>
        </a:spcAft>
        <a:buChar char="»"/>
        <a:defRPr sz="1400">
          <a:solidFill>
            <a:schemeClr val="tx1"/>
          </a:solidFill>
          <a:latin typeface="+mn-lt"/>
          <a:cs typeface="+mn-cs"/>
        </a:defRPr>
      </a:lvl8pPr>
      <a:lvl9pPr marL="4440238" indent="-228600" algn="l"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3" y="549281"/>
            <a:ext cx="8291513" cy="5762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467547" y="1484319"/>
            <a:ext cx="8281169" cy="46815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Rectangle 6"/>
          <p:cNvSpPr>
            <a:spLocks noChangeArrowheads="1"/>
          </p:cNvSpPr>
          <p:nvPr/>
        </p:nvSpPr>
        <p:spPr bwMode="auto">
          <a:xfrm>
            <a:off x="0" y="-1588"/>
            <a:ext cx="9144000" cy="287338"/>
          </a:xfrm>
          <a:prstGeom prst="rect">
            <a:avLst/>
          </a:prstGeom>
          <a:solidFill>
            <a:schemeClr val="tx2">
              <a:lumMod val="75000"/>
            </a:schemeClr>
          </a:solidFill>
          <a:ln>
            <a:noFill/>
          </a:ln>
          <a:effectLst/>
        </p:spPr>
        <p:txBody>
          <a:bodyPr wrap="none" anchor="ctr"/>
          <a:lstStyle/>
          <a:p>
            <a:pPr algn="ctr" fontAlgn="b">
              <a:spcBef>
                <a:spcPct val="30000"/>
              </a:spcBef>
              <a:spcAft>
                <a:spcPct val="0"/>
              </a:spcAft>
            </a:pPr>
            <a:endParaRPr lang="en-GB" sz="2400">
              <a:solidFill>
                <a:srgbClr val="000000"/>
              </a:solidFill>
            </a:endParaRPr>
          </a:p>
        </p:txBody>
      </p:sp>
    </p:spTree>
    <p:extLst>
      <p:ext uri="{BB962C8B-B14F-4D97-AF65-F5344CB8AC3E}">
        <p14:creationId xmlns:p14="http://schemas.microsoft.com/office/powerpoint/2010/main" val="190207648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Lst>
  <p:hf hdr="0" ftr="0" dt="0"/>
  <p:txStyles>
    <p:titleStyle>
      <a:lvl1pPr algn="l" rtl="0" fontAlgn="base">
        <a:spcBef>
          <a:spcPct val="0"/>
        </a:spcBef>
        <a:spcAft>
          <a:spcPct val="0"/>
        </a:spcAft>
        <a:defRPr sz="2800" b="1">
          <a:solidFill>
            <a:schemeClr val="tx2"/>
          </a:solidFill>
          <a:latin typeface="+mj-lt"/>
          <a:ea typeface="+mj-ea"/>
          <a:cs typeface="+mj-cs"/>
        </a:defRPr>
      </a:lvl1pPr>
      <a:lvl2pPr algn="l" rtl="0" fontAlgn="base">
        <a:spcBef>
          <a:spcPct val="0"/>
        </a:spcBef>
        <a:spcAft>
          <a:spcPct val="0"/>
        </a:spcAft>
        <a:defRPr sz="2800" b="1">
          <a:solidFill>
            <a:schemeClr val="tx2"/>
          </a:solidFill>
          <a:latin typeface="Arial" charset="0"/>
          <a:cs typeface="Arial" charset="0"/>
        </a:defRPr>
      </a:lvl2pPr>
      <a:lvl3pPr algn="l" rtl="0" fontAlgn="base">
        <a:spcBef>
          <a:spcPct val="0"/>
        </a:spcBef>
        <a:spcAft>
          <a:spcPct val="0"/>
        </a:spcAft>
        <a:defRPr sz="2800" b="1">
          <a:solidFill>
            <a:schemeClr val="tx2"/>
          </a:solidFill>
          <a:latin typeface="Arial" charset="0"/>
          <a:cs typeface="Arial" charset="0"/>
        </a:defRPr>
      </a:lvl3pPr>
      <a:lvl4pPr algn="l" rtl="0" fontAlgn="base">
        <a:spcBef>
          <a:spcPct val="0"/>
        </a:spcBef>
        <a:spcAft>
          <a:spcPct val="0"/>
        </a:spcAft>
        <a:defRPr sz="2800" b="1">
          <a:solidFill>
            <a:schemeClr val="tx2"/>
          </a:solidFill>
          <a:latin typeface="Arial" charset="0"/>
          <a:cs typeface="Arial" charset="0"/>
        </a:defRPr>
      </a:lvl4pPr>
      <a:lvl5pPr algn="l" rtl="0" fontAlgn="base">
        <a:spcBef>
          <a:spcPct val="0"/>
        </a:spcBef>
        <a:spcAft>
          <a:spcPct val="0"/>
        </a:spcAft>
        <a:defRPr sz="2800" b="1">
          <a:solidFill>
            <a:schemeClr val="tx2"/>
          </a:solidFill>
          <a:latin typeface="Arial" charset="0"/>
          <a:cs typeface="Arial" charset="0"/>
        </a:defRPr>
      </a:lvl5pPr>
      <a:lvl6pPr marL="457200" algn="l" rtl="0" fontAlgn="base">
        <a:spcBef>
          <a:spcPct val="0"/>
        </a:spcBef>
        <a:spcAft>
          <a:spcPct val="0"/>
        </a:spcAft>
        <a:defRPr sz="2800" b="1">
          <a:solidFill>
            <a:schemeClr val="tx2"/>
          </a:solidFill>
          <a:latin typeface="Arial" charset="0"/>
          <a:cs typeface="Arial" charset="0"/>
        </a:defRPr>
      </a:lvl6pPr>
      <a:lvl7pPr marL="914400" algn="l" rtl="0" fontAlgn="base">
        <a:spcBef>
          <a:spcPct val="0"/>
        </a:spcBef>
        <a:spcAft>
          <a:spcPct val="0"/>
        </a:spcAft>
        <a:defRPr sz="2800" b="1">
          <a:solidFill>
            <a:schemeClr val="tx2"/>
          </a:solidFill>
          <a:latin typeface="Arial" charset="0"/>
          <a:cs typeface="Arial" charset="0"/>
        </a:defRPr>
      </a:lvl7pPr>
      <a:lvl8pPr marL="1371600" algn="l" rtl="0" fontAlgn="base">
        <a:spcBef>
          <a:spcPct val="0"/>
        </a:spcBef>
        <a:spcAft>
          <a:spcPct val="0"/>
        </a:spcAft>
        <a:defRPr sz="2800" b="1">
          <a:solidFill>
            <a:schemeClr val="tx2"/>
          </a:solidFill>
          <a:latin typeface="Arial" charset="0"/>
          <a:cs typeface="Arial" charset="0"/>
        </a:defRPr>
      </a:lvl8pPr>
      <a:lvl9pPr marL="1828800" algn="l" rtl="0" fontAlgn="base">
        <a:spcBef>
          <a:spcPct val="0"/>
        </a:spcBef>
        <a:spcAft>
          <a:spcPct val="0"/>
        </a:spcAft>
        <a:defRPr sz="2800" b="1">
          <a:solidFill>
            <a:schemeClr val="tx2"/>
          </a:solidFill>
          <a:latin typeface="Arial" charset="0"/>
          <a:cs typeface="Arial" charset="0"/>
        </a:defRPr>
      </a:lvl9pPr>
    </p:titleStyle>
    <p:bodyStyle>
      <a:lvl1pPr algn="l" rtl="0" fontAlgn="base">
        <a:spcBef>
          <a:spcPct val="40000"/>
        </a:spcBef>
        <a:spcAft>
          <a:spcPct val="30000"/>
        </a:spcAft>
        <a:defRPr sz="2400">
          <a:solidFill>
            <a:schemeClr val="tx1"/>
          </a:solidFill>
          <a:latin typeface="+mn-lt"/>
          <a:ea typeface="+mn-ea"/>
          <a:cs typeface="+mn-cs"/>
        </a:defRPr>
      </a:lvl1pPr>
      <a:lvl2pPr marL="630238" indent="-295275" algn="l" rtl="0" fontAlgn="ctr">
        <a:spcBef>
          <a:spcPct val="20000"/>
        </a:spcBef>
        <a:spcAft>
          <a:spcPct val="0"/>
        </a:spcAft>
        <a:buClr>
          <a:schemeClr val="accent1"/>
        </a:buClr>
        <a:buSzPct val="150000"/>
        <a:buChar char="•"/>
        <a:defRPr sz="2000">
          <a:solidFill>
            <a:schemeClr val="tx1"/>
          </a:solidFill>
          <a:latin typeface="+mn-lt"/>
          <a:cs typeface="+mn-cs"/>
        </a:defRPr>
      </a:lvl2pPr>
      <a:lvl3pPr marL="914400" indent="-196850" algn="l" rtl="0" fontAlgn="ctr">
        <a:spcBef>
          <a:spcPct val="20000"/>
        </a:spcBef>
        <a:spcAft>
          <a:spcPct val="0"/>
        </a:spcAft>
        <a:buFont typeface="Arial" charset="0"/>
        <a:buChar char="–"/>
        <a:defRPr>
          <a:solidFill>
            <a:schemeClr val="tx1"/>
          </a:solidFill>
          <a:latin typeface="+mn-lt"/>
          <a:cs typeface="+mn-cs"/>
        </a:defRPr>
      </a:lvl3pPr>
      <a:lvl4pPr marL="1181100" indent="-211138" algn="l" rtl="0" fontAlgn="ctr">
        <a:spcBef>
          <a:spcPct val="20000"/>
        </a:spcBef>
        <a:spcAft>
          <a:spcPct val="0"/>
        </a:spcAft>
        <a:buFont typeface="Wingdings" pitchFamily="2" charset="2"/>
        <a:buChar char="§"/>
        <a:defRPr sz="1600">
          <a:solidFill>
            <a:schemeClr val="tx1"/>
          </a:solidFill>
          <a:latin typeface="+mn-lt"/>
          <a:cs typeface="+mn-cs"/>
        </a:defRPr>
      </a:lvl4pPr>
      <a:lvl5pPr marL="2611438" indent="-228600" algn="l" rtl="0" fontAlgn="base">
        <a:spcBef>
          <a:spcPct val="20000"/>
        </a:spcBef>
        <a:spcAft>
          <a:spcPct val="0"/>
        </a:spcAft>
        <a:buChar char="»"/>
        <a:defRPr sz="1400">
          <a:solidFill>
            <a:schemeClr val="tx1"/>
          </a:solidFill>
          <a:latin typeface="+mn-lt"/>
          <a:cs typeface="+mn-cs"/>
        </a:defRPr>
      </a:lvl5pPr>
      <a:lvl6pPr marL="3068638" indent="-228600" algn="l" rtl="0" fontAlgn="base">
        <a:spcBef>
          <a:spcPct val="20000"/>
        </a:spcBef>
        <a:spcAft>
          <a:spcPct val="0"/>
        </a:spcAft>
        <a:buChar char="»"/>
        <a:defRPr sz="1400">
          <a:solidFill>
            <a:schemeClr val="tx1"/>
          </a:solidFill>
          <a:latin typeface="+mn-lt"/>
          <a:cs typeface="+mn-cs"/>
        </a:defRPr>
      </a:lvl6pPr>
      <a:lvl7pPr marL="3525838" indent="-228600" algn="l" rtl="0" fontAlgn="base">
        <a:spcBef>
          <a:spcPct val="20000"/>
        </a:spcBef>
        <a:spcAft>
          <a:spcPct val="0"/>
        </a:spcAft>
        <a:buChar char="»"/>
        <a:defRPr sz="1400">
          <a:solidFill>
            <a:schemeClr val="tx1"/>
          </a:solidFill>
          <a:latin typeface="+mn-lt"/>
          <a:cs typeface="+mn-cs"/>
        </a:defRPr>
      </a:lvl7pPr>
      <a:lvl8pPr marL="3983038" indent="-228600" algn="l" rtl="0" fontAlgn="base">
        <a:spcBef>
          <a:spcPct val="20000"/>
        </a:spcBef>
        <a:spcAft>
          <a:spcPct val="0"/>
        </a:spcAft>
        <a:buChar char="»"/>
        <a:defRPr sz="1400">
          <a:solidFill>
            <a:schemeClr val="tx1"/>
          </a:solidFill>
          <a:latin typeface="+mn-lt"/>
          <a:cs typeface="+mn-cs"/>
        </a:defRPr>
      </a:lvl8pPr>
      <a:lvl9pPr marL="4440238" indent="-228600" algn="l" rtl="0" fontAlgn="base">
        <a:spcBef>
          <a:spcPct val="2000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549275"/>
            <a:ext cx="829151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GB" dirty="0" smtClean="0"/>
          </a:p>
        </p:txBody>
      </p:sp>
      <p:sp>
        <p:nvSpPr>
          <p:cNvPr id="4099" name="Rectangle 3"/>
          <p:cNvSpPr>
            <a:spLocks noGrp="1" noChangeArrowheads="1"/>
          </p:cNvSpPr>
          <p:nvPr>
            <p:ph type="body" idx="1"/>
          </p:nvPr>
        </p:nvSpPr>
        <p:spPr bwMode="auto">
          <a:xfrm>
            <a:off x="1331913" y="1484313"/>
            <a:ext cx="6985000"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smtClean="0"/>
              <a:t>Click to edit Master text style</a:t>
            </a:r>
          </a:p>
          <a:p>
            <a:pPr lvl="1"/>
            <a:r>
              <a:rPr lang="en-GB" dirty="0" smtClean="0"/>
              <a:t>Second level</a:t>
            </a:r>
          </a:p>
          <a:p>
            <a:pPr lvl="2"/>
            <a:r>
              <a:rPr lang="en-GB" dirty="0" smtClean="0"/>
              <a:t>Third level</a:t>
            </a:r>
          </a:p>
          <a:p>
            <a:pPr lvl="3"/>
            <a:r>
              <a:rPr lang="en-GB" dirty="0" smtClean="0"/>
              <a:t>Fourth level</a:t>
            </a:r>
          </a:p>
        </p:txBody>
      </p:sp>
      <p:sp>
        <p:nvSpPr>
          <p:cNvPr id="4100" name="Rectangle 4"/>
          <p:cNvSpPr>
            <a:spLocks noGrp="1" noChangeArrowheads="1"/>
          </p:cNvSpPr>
          <p:nvPr>
            <p:ph type="ftr" sz="quarter" idx="3"/>
          </p:nvPr>
        </p:nvSpPr>
        <p:spPr bwMode="auto">
          <a:xfrm>
            <a:off x="838200" y="6505575"/>
            <a:ext cx="6057900" cy="26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marR="0" indent="0" algn="l" defTabSz="914400" rtl="0" eaLnBrk="1" fontAlgn="base" latinLnBrk="0" hangingPunct="1">
              <a:lnSpc>
                <a:spcPct val="100000"/>
              </a:lnSpc>
              <a:spcBef>
                <a:spcPct val="0"/>
              </a:spcBef>
              <a:spcAft>
                <a:spcPct val="0"/>
              </a:spcAft>
              <a:buClrTx/>
              <a:buSzTx/>
              <a:buFontTx/>
              <a:buNone/>
              <a:tabLst/>
              <a:defRPr sz="1000"/>
            </a:lvl1pPr>
          </a:lstStyle>
          <a:p>
            <a:r>
              <a:rPr lang="en-GB" dirty="0" smtClean="0"/>
              <a:t>Footer text</a:t>
            </a:r>
          </a:p>
        </p:txBody>
      </p:sp>
      <p:sp>
        <p:nvSpPr>
          <p:cNvPr id="4102" name="Rectangle 6"/>
          <p:cNvSpPr>
            <a:spLocks noChangeArrowheads="1"/>
          </p:cNvSpPr>
          <p:nvPr/>
        </p:nvSpPr>
        <p:spPr bwMode="auto">
          <a:xfrm>
            <a:off x="0" y="-1588"/>
            <a:ext cx="9144000" cy="287338"/>
          </a:xfrm>
          <a:prstGeom prst="rect">
            <a:avLst/>
          </a:prstGeom>
          <a:solidFill>
            <a:schemeClr val="tx2">
              <a:lumMod val="75000"/>
            </a:schemeClr>
          </a:solidFill>
          <a:ln>
            <a:noFill/>
          </a:ln>
          <a:effectLst/>
        </p:spPr>
        <p:txBody>
          <a:bodyPr wrap="none" anchor="ctr"/>
          <a:lstStyle/>
          <a:p>
            <a:endParaRPr lang="en-GB"/>
          </a:p>
        </p:txBody>
      </p:sp>
      <p:pic>
        <p:nvPicPr>
          <p:cNvPr id="4105" name="Picture 9" descr="Uok_horiz_PMS29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80288" y="6553200"/>
            <a:ext cx="1368425" cy="20161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152400" y="6489700"/>
            <a:ext cx="673100" cy="266700"/>
          </a:xfrm>
          <a:prstGeom prst="rect">
            <a:avLst/>
          </a:prstGeom>
        </p:spPr>
        <p:txBody>
          <a:bodyPr vert="horz" lIns="91440" tIns="45720" rIns="91440" bIns="45720" rtlCol="0" anchor="ctr"/>
          <a:lstStyle>
            <a:lvl1pPr algn="r">
              <a:defRPr sz="1000">
                <a:solidFill>
                  <a:schemeClr val="tx1"/>
                </a:solidFill>
              </a:defRPr>
            </a:lvl1pPr>
          </a:lstStyle>
          <a:p>
            <a:pPr algn="l"/>
            <a:r>
              <a:rPr lang="en-US" dirty="0" smtClean="0"/>
              <a:t>Page </a:t>
            </a:r>
            <a:fld id="{BB9ACB3B-81A4-6247-87B5-FC3E0A04C89B}" type="slidenum">
              <a:rPr lang="en-US" smtClean="0"/>
              <a:pPr algn="l"/>
              <a:t>‹#›</a:t>
            </a:fld>
            <a:endParaRPr lang="en-US" dirty="0"/>
          </a:p>
        </p:txBody>
      </p:sp>
    </p:spTree>
    <p:extLst>
      <p:ext uri="{BB962C8B-B14F-4D97-AF65-F5344CB8AC3E}">
        <p14:creationId xmlns:p14="http://schemas.microsoft.com/office/powerpoint/2010/main" val="215572040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7" r:id="rId14"/>
  </p:sldLayoutIdLst>
  <p:timing>
    <p:tnLst>
      <p:par>
        <p:cTn id="1" dur="indefinite" restart="never" nodeType="tmRoot"/>
      </p:par>
    </p:tnLst>
  </p:timing>
  <p:hf hdr="0" dt="0"/>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cs typeface="Arial" charset="0"/>
        </a:defRPr>
      </a:lvl2pPr>
      <a:lvl3pPr algn="l" rtl="0" eaLnBrk="1" fontAlgn="base" hangingPunct="1">
        <a:spcBef>
          <a:spcPct val="0"/>
        </a:spcBef>
        <a:spcAft>
          <a:spcPct val="0"/>
        </a:spcAft>
        <a:defRPr sz="2800" b="1">
          <a:solidFill>
            <a:schemeClr val="tx2"/>
          </a:solidFill>
          <a:latin typeface="Arial" charset="0"/>
          <a:cs typeface="Arial" charset="0"/>
        </a:defRPr>
      </a:lvl3pPr>
      <a:lvl4pPr algn="l" rtl="0" eaLnBrk="1" fontAlgn="base" hangingPunct="1">
        <a:spcBef>
          <a:spcPct val="0"/>
        </a:spcBef>
        <a:spcAft>
          <a:spcPct val="0"/>
        </a:spcAft>
        <a:defRPr sz="2800" b="1">
          <a:solidFill>
            <a:schemeClr val="tx2"/>
          </a:solidFill>
          <a:latin typeface="Arial" charset="0"/>
          <a:cs typeface="Arial" charset="0"/>
        </a:defRPr>
      </a:lvl4pPr>
      <a:lvl5pPr algn="l" rtl="0" eaLnBrk="1" fontAlgn="base" hangingPunct="1">
        <a:spcBef>
          <a:spcPct val="0"/>
        </a:spcBef>
        <a:spcAft>
          <a:spcPct val="0"/>
        </a:spcAft>
        <a:defRPr sz="2800" b="1">
          <a:solidFill>
            <a:schemeClr val="tx2"/>
          </a:solidFill>
          <a:latin typeface="Arial" charset="0"/>
          <a:cs typeface="Arial" charset="0"/>
        </a:defRPr>
      </a:lvl5pPr>
      <a:lvl6pPr marL="457200" algn="l" rtl="0" eaLnBrk="1" fontAlgn="base" hangingPunct="1">
        <a:spcBef>
          <a:spcPct val="0"/>
        </a:spcBef>
        <a:spcAft>
          <a:spcPct val="0"/>
        </a:spcAft>
        <a:defRPr sz="2800" b="1">
          <a:solidFill>
            <a:schemeClr val="tx2"/>
          </a:solidFill>
          <a:latin typeface="Arial" charset="0"/>
          <a:cs typeface="Arial" charset="0"/>
        </a:defRPr>
      </a:lvl6pPr>
      <a:lvl7pPr marL="914400" algn="l" rtl="0" eaLnBrk="1" fontAlgn="base" hangingPunct="1">
        <a:spcBef>
          <a:spcPct val="0"/>
        </a:spcBef>
        <a:spcAft>
          <a:spcPct val="0"/>
        </a:spcAft>
        <a:defRPr sz="2800" b="1">
          <a:solidFill>
            <a:schemeClr val="tx2"/>
          </a:solidFill>
          <a:latin typeface="Arial" charset="0"/>
          <a:cs typeface="Arial" charset="0"/>
        </a:defRPr>
      </a:lvl7pPr>
      <a:lvl8pPr marL="1371600" algn="l" rtl="0" eaLnBrk="1" fontAlgn="base" hangingPunct="1">
        <a:spcBef>
          <a:spcPct val="0"/>
        </a:spcBef>
        <a:spcAft>
          <a:spcPct val="0"/>
        </a:spcAft>
        <a:defRPr sz="2800" b="1">
          <a:solidFill>
            <a:schemeClr val="tx2"/>
          </a:solidFill>
          <a:latin typeface="Arial" charset="0"/>
          <a:cs typeface="Arial" charset="0"/>
        </a:defRPr>
      </a:lvl8pPr>
      <a:lvl9pPr marL="1828800" algn="l" rtl="0" eaLnBrk="1" fontAlgn="base" hangingPunct="1">
        <a:spcBef>
          <a:spcPct val="0"/>
        </a:spcBef>
        <a:spcAft>
          <a:spcPct val="0"/>
        </a:spcAft>
        <a:defRPr sz="2800" b="1">
          <a:solidFill>
            <a:schemeClr val="tx2"/>
          </a:solidFill>
          <a:latin typeface="Arial" charset="0"/>
          <a:cs typeface="Arial" charset="0"/>
        </a:defRPr>
      </a:lvl9pPr>
    </p:titleStyle>
    <p:bodyStyle>
      <a:lvl1pPr marL="355600" indent="-355600" algn="l" rtl="0" eaLnBrk="1" fontAlgn="ctr" hangingPunct="1">
        <a:spcBef>
          <a:spcPct val="35000"/>
        </a:spcBef>
        <a:spcAft>
          <a:spcPct val="0"/>
        </a:spcAft>
        <a:buClr>
          <a:schemeClr val="tx2"/>
        </a:buClr>
        <a:buSzPct val="175000"/>
        <a:buChar char="•"/>
        <a:defRPr sz="2400">
          <a:solidFill>
            <a:schemeClr val="tx1"/>
          </a:solidFill>
          <a:latin typeface="+mn-lt"/>
          <a:ea typeface="+mn-ea"/>
          <a:cs typeface="+mn-cs"/>
        </a:defRPr>
      </a:lvl1pPr>
      <a:lvl2pPr marL="812800" indent="-277813" algn="l" rtl="0" eaLnBrk="1" fontAlgn="ctr" hangingPunct="1">
        <a:spcBef>
          <a:spcPct val="0"/>
        </a:spcBef>
        <a:spcAft>
          <a:spcPct val="0"/>
        </a:spcAft>
        <a:buClr>
          <a:schemeClr val="tx1"/>
        </a:buClr>
        <a:buFont typeface="Arial" pitchFamily="34" charset="0"/>
        <a:buChar char="•"/>
        <a:defRPr sz="2000">
          <a:solidFill>
            <a:schemeClr val="tx1"/>
          </a:solidFill>
          <a:latin typeface="+mn-lt"/>
          <a:cs typeface="+mn-cs"/>
        </a:defRPr>
      </a:lvl2pPr>
      <a:lvl3pPr marL="1168400" indent="-176213" algn="l" rtl="0" eaLnBrk="1" fontAlgn="ctr" hangingPunct="1">
        <a:spcBef>
          <a:spcPct val="0"/>
        </a:spcBef>
        <a:spcAft>
          <a:spcPct val="0"/>
        </a:spcAft>
        <a:buFont typeface="Arial" pitchFamily="34" charset="0"/>
        <a:buChar char="–"/>
        <a:defRPr>
          <a:solidFill>
            <a:schemeClr val="tx1"/>
          </a:solidFill>
          <a:latin typeface="+mn-lt"/>
          <a:cs typeface="+mn-cs"/>
        </a:defRPr>
      </a:lvl3pPr>
      <a:lvl4pPr marL="1524000" indent="-176213" algn="l" rtl="0" eaLnBrk="1" fontAlgn="ctr" hangingPunct="1">
        <a:spcBef>
          <a:spcPct val="0"/>
        </a:spcBef>
        <a:spcAft>
          <a:spcPct val="0"/>
        </a:spcAft>
        <a:buFont typeface="Arial" pitchFamily="34" charset="0"/>
        <a:buChar char="–"/>
        <a:defRPr sz="1600">
          <a:solidFill>
            <a:schemeClr val="tx1"/>
          </a:solidFill>
          <a:latin typeface="+mn-lt"/>
          <a:cs typeface="+mn-cs"/>
        </a:defRPr>
      </a:lvl4pPr>
      <a:lvl5pPr marL="1879600" indent="-176213" algn="l" rtl="0" eaLnBrk="1" fontAlgn="base" hangingPunct="1">
        <a:spcBef>
          <a:spcPct val="0"/>
        </a:spcBef>
        <a:spcAft>
          <a:spcPct val="0"/>
        </a:spcAft>
        <a:buChar char="»"/>
        <a:defRPr sz="1400">
          <a:solidFill>
            <a:schemeClr val="tx1"/>
          </a:solidFill>
          <a:latin typeface="+mn-lt"/>
          <a:cs typeface="+mn-cs"/>
        </a:defRPr>
      </a:lvl5pPr>
      <a:lvl6pPr marL="2336800" indent="-176213" algn="l" rtl="0" eaLnBrk="1" fontAlgn="base" hangingPunct="1">
        <a:spcBef>
          <a:spcPct val="0"/>
        </a:spcBef>
        <a:spcAft>
          <a:spcPct val="0"/>
        </a:spcAft>
        <a:buChar char="»"/>
        <a:defRPr sz="1400">
          <a:solidFill>
            <a:schemeClr val="tx1"/>
          </a:solidFill>
          <a:latin typeface="+mn-lt"/>
          <a:cs typeface="+mn-cs"/>
        </a:defRPr>
      </a:lvl6pPr>
      <a:lvl7pPr marL="2794000" indent="-176213" algn="l" rtl="0" eaLnBrk="1" fontAlgn="base" hangingPunct="1">
        <a:spcBef>
          <a:spcPct val="0"/>
        </a:spcBef>
        <a:spcAft>
          <a:spcPct val="0"/>
        </a:spcAft>
        <a:buChar char="»"/>
        <a:defRPr sz="1400">
          <a:solidFill>
            <a:schemeClr val="tx1"/>
          </a:solidFill>
          <a:latin typeface="+mn-lt"/>
          <a:cs typeface="+mn-cs"/>
        </a:defRPr>
      </a:lvl7pPr>
      <a:lvl8pPr marL="3251200" indent="-176213" algn="l" rtl="0" eaLnBrk="1" fontAlgn="base" hangingPunct="1">
        <a:spcBef>
          <a:spcPct val="0"/>
        </a:spcBef>
        <a:spcAft>
          <a:spcPct val="0"/>
        </a:spcAft>
        <a:buChar char="»"/>
        <a:defRPr sz="1400">
          <a:solidFill>
            <a:schemeClr val="tx1"/>
          </a:solidFill>
          <a:latin typeface="+mn-lt"/>
          <a:cs typeface="+mn-cs"/>
        </a:defRPr>
      </a:lvl8pPr>
      <a:lvl9pPr marL="3708400" indent="-176213" algn="l" rtl="0" eaLnBrk="1" fontAlgn="base" hangingPunct="1">
        <a:spcBef>
          <a:spcPct val="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13873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Lst>
  <p:txStyles>
    <p:titleStyle>
      <a:lvl1pPr algn="l" defTabSz="914400" rtl="0" eaLnBrk="1" latinLnBrk="0" hangingPunct="1">
        <a:lnSpc>
          <a:spcPct val="90000"/>
        </a:lnSpc>
        <a:spcBef>
          <a:spcPct val="0"/>
        </a:spcBef>
        <a:buNone/>
        <a:defRPr sz="2300" kern="1200" baseline="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Helvetica" charset="0"/>
          <a:ea typeface="Helvetica" charset="0"/>
          <a:cs typeface="Helvetica" charset="0"/>
        </a:defRPr>
      </a:lvl1pPr>
      <a:lvl2pPr marL="469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2pPr>
      <a:lvl3pPr marL="711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charset="0"/>
          <a:ea typeface="Helvetica" charset="0"/>
          <a:cs typeface="Helvetica" charset="0"/>
        </a:defRPr>
      </a:lvl3pPr>
      <a:lvl4pPr marL="952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4pPr>
      <a:lvl5pPr marL="1193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t="83207"/>
          <a:stretch/>
        </p:blipFill>
        <p:spPr>
          <a:xfrm>
            <a:off x="0" y="5706318"/>
            <a:ext cx="9144000" cy="1151681"/>
          </a:xfrm>
          <a:prstGeom prst="rect">
            <a:avLst/>
          </a:prstGeom>
        </p:spPr>
      </p:pic>
    </p:spTree>
    <p:extLst>
      <p:ext uri="{BB962C8B-B14F-4D97-AF65-F5344CB8AC3E}">
        <p14:creationId xmlns:p14="http://schemas.microsoft.com/office/powerpoint/2010/main" val="271659636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Lst>
  <p:txStyles>
    <p:titleStyle>
      <a:lvl1pPr algn="l" defTabSz="914400" rtl="0" eaLnBrk="1" latinLnBrk="0" hangingPunct="1">
        <a:lnSpc>
          <a:spcPct val="90000"/>
        </a:lnSpc>
        <a:spcBef>
          <a:spcPct val="0"/>
        </a:spcBef>
        <a:buNone/>
        <a:defRPr sz="2300" kern="1200" baseline="0">
          <a:solidFill>
            <a:schemeClr val="bg2">
              <a:lumMod val="10000"/>
            </a:schemeClr>
          </a:solidFill>
          <a:latin typeface="Goudy Modern MT"/>
          <a:ea typeface="Helvetica" charset="0"/>
          <a:cs typeface="Goudy Modern MT"/>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2">
              <a:lumMod val="10000"/>
            </a:schemeClr>
          </a:solidFill>
          <a:latin typeface="Helvetica" charset="0"/>
          <a:ea typeface="Helvetica" charset="0"/>
          <a:cs typeface="Helvetica" charset="0"/>
        </a:defRPr>
      </a:lvl1pPr>
      <a:lvl2pPr marL="4698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Helvetica" charset="0"/>
          <a:ea typeface="Helvetica" charset="0"/>
          <a:cs typeface="Helvetica" charset="0"/>
        </a:defRPr>
      </a:lvl2pPr>
      <a:lvl3pPr marL="711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2">
              <a:lumMod val="10000"/>
            </a:schemeClr>
          </a:solidFill>
          <a:latin typeface="Helvetica" charset="0"/>
          <a:ea typeface="Helvetica" charset="0"/>
          <a:cs typeface="Helvetica" charset="0"/>
        </a:defRPr>
      </a:lvl3pPr>
      <a:lvl4pPr marL="9522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Helvetica" charset="0"/>
          <a:ea typeface="Helvetica" charset="0"/>
          <a:cs typeface="Helvetica" charset="0"/>
        </a:defRPr>
      </a:lvl4pPr>
      <a:lvl5pPr marL="11934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8" cstate="print">
            <a:extLst>
              <a:ext uri="{28A0092B-C50C-407E-A947-70E740481C1C}">
                <a14:useLocalDpi xmlns:a14="http://schemas.microsoft.com/office/drawing/2010/main" val="0"/>
              </a:ext>
            </a:extLst>
          </a:blip>
          <a:srcRect t="83207"/>
          <a:stretch/>
        </p:blipFill>
        <p:spPr>
          <a:xfrm>
            <a:off x="0" y="5706318"/>
            <a:ext cx="9144000" cy="1151681"/>
          </a:xfrm>
          <a:prstGeom prst="rect">
            <a:avLst/>
          </a:prstGeom>
        </p:spPr>
      </p:pic>
    </p:spTree>
    <p:extLst>
      <p:ext uri="{BB962C8B-B14F-4D97-AF65-F5344CB8AC3E}">
        <p14:creationId xmlns:p14="http://schemas.microsoft.com/office/powerpoint/2010/main" val="3453967203"/>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Lst>
  <p:txStyles>
    <p:titleStyle>
      <a:lvl1pPr algn="l" defTabSz="914400" rtl="0" eaLnBrk="1" latinLnBrk="0" hangingPunct="1">
        <a:lnSpc>
          <a:spcPct val="90000"/>
        </a:lnSpc>
        <a:spcBef>
          <a:spcPct val="0"/>
        </a:spcBef>
        <a:buNone/>
        <a:defRPr sz="2300" kern="1200" baseline="0">
          <a:solidFill>
            <a:schemeClr val="tx1"/>
          </a:solidFill>
          <a:latin typeface="Helvetica" charset="0"/>
          <a:ea typeface="Helvetica" charset="0"/>
          <a:cs typeface="Helvetica"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tx1"/>
          </a:solidFill>
          <a:latin typeface="Helvetica" charset="0"/>
          <a:ea typeface="Helvetica" charset="0"/>
          <a:cs typeface="Helvetica" charset="0"/>
        </a:defRPr>
      </a:lvl1pPr>
      <a:lvl2pPr marL="469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2pPr>
      <a:lvl3pPr marL="711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Helvetica" charset="0"/>
          <a:ea typeface="Helvetica" charset="0"/>
          <a:cs typeface="Helvetica" charset="0"/>
        </a:defRPr>
      </a:lvl3pPr>
      <a:lvl4pPr marL="952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4pPr>
      <a:lvl5pPr marL="1193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62.xml"/><Relationship Id="rId5" Type="http://schemas.openxmlformats.org/officeDocument/2006/relationships/image" Target="../media/image62.jpe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70.xml"/><Relationship Id="rId4" Type="http://schemas.openxmlformats.org/officeDocument/2006/relationships/image" Target="../media/image64.jpeg"/></Relationships>
</file>

<file path=ppt/slides/_rels/slide15.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10.xml"/><Relationship Id="rId1" Type="http://schemas.openxmlformats.org/officeDocument/2006/relationships/slideLayout" Target="../slideLayouts/slideLayout70.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1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3.png"/><Relationship Id="rId2" Type="http://schemas.openxmlformats.org/officeDocument/2006/relationships/slideLayout" Target="../slideLayouts/slideLayout29.xml"/><Relationship Id="rId1" Type="http://schemas.openxmlformats.org/officeDocument/2006/relationships/themeOverride" Target="../theme/themeOverride1.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4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5.png"/><Relationship Id="rId1" Type="http://schemas.openxmlformats.org/officeDocument/2006/relationships/slideLayout" Target="../slideLayouts/slideLayout66.xml"/><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67.xml"/><Relationship Id="rId4" Type="http://schemas.openxmlformats.org/officeDocument/2006/relationships/image" Target="../media/image79.jpeg"/></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332/174426417X14945838375124" TargetMode="External"/><Relationship Id="rId2" Type="http://schemas.openxmlformats.org/officeDocument/2006/relationships/image" Target="../media/image80.jpeg"/><Relationship Id="rId1" Type="http://schemas.openxmlformats.org/officeDocument/2006/relationships/slideLayout" Target="../slideLayouts/slideLayout59.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0.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png"/><Relationship Id="rId5" Type="http://schemas.openxmlformats.org/officeDocument/2006/relationships/image" Target="../media/image52.png"/><Relationship Id="rId10" Type="http://schemas.openxmlformats.org/officeDocument/2006/relationships/image" Target="../media/image43.png"/><Relationship Id="rId4" Type="http://schemas.openxmlformats.org/officeDocument/2006/relationships/image" Target="../media/image51.png"/><Relationship Id="rId9" Type="http://schemas.openxmlformats.org/officeDocument/2006/relationships/image" Target="../media/image44.png"/></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3.png"/><Relationship Id="rId7"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49.png"/><Relationship Id="rId9" Type="http://schemas.openxmlformats.org/officeDocument/2006/relationships/image" Target="../media/image85.png"/></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3.png"/><Relationship Id="rId7"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49.png"/><Relationship Id="rId9" Type="http://schemas.openxmlformats.org/officeDocument/2006/relationships/image" Target="../media/image88.png"/></Relationships>
</file>

<file path=ppt/slides/_rels/slide3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responsiblemetrics.org/" TargetMode="External"/><Relationship Id="rId7" Type="http://schemas.openxmlformats.org/officeDocument/2006/relationships/image" Target="../media/image49.png"/><Relationship Id="rId2" Type="http://schemas.openxmlformats.org/officeDocument/2006/relationships/hyperlink" Target="https://sfdora.org/" TargetMode="External"/><Relationship Id="rId1" Type="http://schemas.openxmlformats.org/officeDocument/2006/relationships/slideLayout" Target="../slideLayouts/slideLayout39.xml"/><Relationship Id="rId6" Type="http://schemas.openxmlformats.org/officeDocument/2006/relationships/image" Target="../media/image43.png"/><Relationship Id="rId5" Type="http://schemas.openxmlformats.org/officeDocument/2006/relationships/hyperlink" Target="https://thebibliomagician.wordpress.com/category/responsible-metrics/" TargetMode="External"/><Relationship Id="rId4" Type="http://schemas.openxmlformats.org/officeDocument/2006/relationships/hyperlink" Target="http://www.leidenmanifesto.org/" TargetMode="External"/><Relationship Id="rId9"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3" Type="http://schemas.openxmlformats.org/officeDocument/2006/relationships/image" Target="../media/image89.2"/><Relationship Id="rId2" Type="http://schemas.openxmlformats.org/officeDocument/2006/relationships/notesSlide" Target="../notesSlides/notesSlide20.xml"/><Relationship Id="rId1" Type="http://schemas.openxmlformats.org/officeDocument/2006/relationships/slideLayout" Target="../slideLayouts/slideLayout75.xml"/><Relationship Id="rId5" Type="http://schemas.openxmlformats.org/officeDocument/2006/relationships/hyperlink" Target="https://creativecommons.org/licenses/by-nc/3.0/" TargetMode="External"/><Relationship Id="rId4" Type="http://schemas.openxmlformats.org/officeDocument/2006/relationships/hyperlink" Target="https://www.liberties.eu/en/news/munich-court-reverses-conviction-for-promoting-whistleblowing/17113"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90.jpeg"/><Relationship Id="rId7" Type="http://schemas.openxmlformats.org/officeDocument/2006/relationships/hyperlink" Target="http://flickr.com/photos/anniemole/2855643750" TargetMode="External"/><Relationship Id="rId2" Type="http://schemas.openxmlformats.org/officeDocument/2006/relationships/notesSlide" Target="../notesSlides/notesSlide21.xml"/><Relationship Id="rId1" Type="http://schemas.openxmlformats.org/officeDocument/2006/relationships/slideLayout" Target="../slideLayouts/slideLayout75.xml"/><Relationship Id="rId6" Type="http://schemas.openxmlformats.org/officeDocument/2006/relationships/image" Target="../media/image91.jpg"/><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tackling_anti-social_behaviour_on_patrol.jpg" TargetMode="External"/><Relationship Id="rId9" Type="http://schemas.openxmlformats.org/officeDocument/2006/relationships/image" Target="../media/image92.jpeg"/></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7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9.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49.png"/></Relationships>
</file>

<file path=ppt/slides/_rels/slide4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7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5.xml"/></Relationships>
</file>

<file path=ppt/slides/_rels/slide4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75.xml"/></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7.xml"/><Relationship Id="rId1" Type="http://schemas.openxmlformats.org/officeDocument/2006/relationships/slideLayout" Target="../slideLayouts/slideLayout7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5.xml"/></Relationships>
</file>

<file path=ppt/slides/_rels/slide4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1.xml"/><Relationship Id="rId1" Type="http://schemas.openxmlformats.org/officeDocument/2006/relationships/slideLayout" Target="../slideLayouts/slideLayout75.xml"/><Relationship Id="rId5" Type="http://schemas.openxmlformats.org/officeDocument/2006/relationships/hyperlink" Target="https://creativecommons.org/licenses/by-nd/3.0/" TargetMode="External"/><Relationship Id="rId4" Type="http://schemas.openxmlformats.org/officeDocument/2006/relationships/hyperlink" Target="http://www.kittlingbooks.com/2011/02/scene-of-crime-with-leighton-gage.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2.xml"/><Relationship Id="rId1" Type="http://schemas.openxmlformats.org/officeDocument/2006/relationships/slideLayout" Target="../slideLayouts/slideLayout75.xml"/></Relationships>
</file>

<file path=ppt/slides/_rels/slide49.xml.rels><?xml version="1.0" encoding="UTF-8" standalone="yes"?>
<Relationships xmlns="http://schemas.openxmlformats.org/package/2006/relationships"><Relationship Id="rId3" Type="http://schemas.openxmlformats.org/officeDocument/2006/relationships/hyperlink" Target="mailto:e.a.gadd@lboro.ac.uk" TargetMode="External"/><Relationship Id="rId2" Type="http://schemas.openxmlformats.org/officeDocument/2006/relationships/notesSlide" Target="../notesSlides/notesSlide33.xml"/><Relationship Id="rId1" Type="http://schemas.openxmlformats.org/officeDocument/2006/relationships/slideLayout" Target="../slideLayouts/slideLayout75.xml"/><Relationship Id="rId5" Type="http://schemas.openxmlformats.org/officeDocument/2006/relationships/hyperlink" Target="http://about.me/elizabeth.gadd" TargetMode="External"/><Relationship Id="rId4" Type="http://schemas.openxmlformats.org/officeDocument/2006/relationships/hyperlink" Target="http://orcid.org/0000-0003-4509-778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39.xml"/><Relationship Id="rId5" Type="http://schemas.openxmlformats.org/officeDocument/2006/relationships/image" Target="../media/image44.png"/><Relationship Id="rId4" Type="http://schemas.openxmlformats.org/officeDocument/2006/relationships/image" Target="../media/image45.pn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snowballmetrics.com/" TargetMode="External"/><Relationship Id="rId1" Type="http://schemas.openxmlformats.org/officeDocument/2006/relationships/slideLayout" Target="../slideLayouts/slideLayout39.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98.png"/><Relationship Id="rId1" Type="http://schemas.openxmlformats.org/officeDocument/2006/relationships/slideLayout" Target="../slideLayouts/slideLayout39.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99.png"/><Relationship Id="rId7"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39.xml"/><Relationship Id="rId6" Type="http://schemas.openxmlformats.org/officeDocument/2006/relationships/image" Target="../media/image43.png"/><Relationship Id="rId5" Type="http://schemas.openxmlformats.org/officeDocument/2006/relationships/image" Target="../media/image49.pn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5.png"/><Relationship Id="rId2" Type="http://schemas.openxmlformats.org/officeDocument/2006/relationships/image" Target="../media/image101.png"/><Relationship Id="rId1" Type="http://schemas.openxmlformats.org/officeDocument/2006/relationships/slideLayout" Target="../slideLayouts/slideLayout39.xml"/><Relationship Id="rId6" Type="http://schemas.openxmlformats.org/officeDocument/2006/relationships/image" Target="../media/image43.png"/><Relationship Id="rId5" Type="http://schemas.openxmlformats.org/officeDocument/2006/relationships/image" Target="../media/image49.png"/><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growkudos.com/" TargetMode="External"/><Relationship Id="rId7" Type="http://schemas.openxmlformats.org/officeDocument/2006/relationships/image" Target="../media/image43.png"/><Relationship Id="rId2" Type="http://schemas.openxmlformats.org/officeDocument/2006/relationships/hyperlink" Target="https://www.vertigoventures.com/" TargetMode="External"/><Relationship Id="rId1" Type="http://schemas.openxmlformats.org/officeDocument/2006/relationships/slideLayout" Target="../slideLayouts/slideLayout39.xml"/><Relationship Id="rId6" Type="http://schemas.openxmlformats.org/officeDocument/2006/relationships/hyperlink" Target="http://www.dcc.ac.uk/resources/how-guides/track-data-impact-metrics" TargetMode="External"/><Relationship Id="rId5" Type="http://schemas.openxmlformats.org/officeDocument/2006/relationships/hyperlink" Target="https://our-research.org/" TargetMode="External"/><Relationship Id="rId10" Type="http://schemas.openxmlformats.org/officeDocument/2006/relationships/image" Target="../media/image44.png"/><Relationship Id="rId4" Type="http://schemas.openxmlformats.org/officeDocument/2006/relationships/hyperlink" Target="https://www.fasttrackimpact.com/evernote" TargetMode="External"/><Relationship Id="rId9" Type="http://schemas.openxmlformats.org/officeDocument/2006/relationships/image" Target="../media/image45.png"/></Relationships>
</file>

<file path=ppt/slides/_rels/slide5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39.xml"/><Relationship Id="rId6" Type="http://schemas.openxmlformats.org/officeDocument/2006/relationships/image" Target="../media/image106.png"/><Relationship Id="rId11" Type="http://schemas.openxmlformats.org/officeDocument/2006/relationships/image" Target="../media/image44.png"/><Relationship Id="rId5" Type="http://schemas.openxmlformats.org/officeDocument/2006/relationships/image" Target="../media/image105.jpeg"/><Relationship Id="rId10" Type="http://schemas.openxmlformats.org/officeDocument/2006/relationships/image" Target="../media/image45.png"/><Relationship Id="rId4" Type="http://schemas.openxmlformats.org/officeDocument/2006/relationships/image" Target="../media/image104.png"/><Relationship Id="rId9"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39.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39.xml"/><Relationship Id="rId6"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9.jpeg"/><Relationship Id="rId7"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39.xml"/><Relationship Id="rId6"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image" Target="../media/image43.png"/></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39.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39.xml"/><Relationship Id="rId5" Type="http://schemas.openxmlformats.org/officeDocument/2006/relationships/image" Target="../media/image44.png"/><Relationship Id="rId4" Type="http://schemas.openxmlformats.org/officeDocument/2006/relationships/image" Target="../media/image45.png"/></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2.png"/><Relationship Id="rId1" Type="http://schemas.openxmlformats.org/officeDocument/2006/relationships/slideLayout" Target="../slideLayouts/slideLayout39.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39.xml"/><Relationship Id="rId5" Type="http://schemas.openxmlformats.org/officeDocument/2006/relationships/image" Target="../media/image44.png"/><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13.png"/><Relationship Id="rId7"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7.jpeg"/><Relationship Id="rId4" Type="http://schemas.openxmlformats.org/officeDocument/2006/relationships/image" Target="../media/image46.png"/><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2.xml"/><Relationship Id="rId4" Type="http://schemas.openxmlformats.org/officeDocument/2006/relationships/image" Target="../media/image55.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138518" y="1040905"/>
            <a:ext cx="1828800" cy="1524000"/>
          </a:xfrm>
          <a:prstGeom prst="rect">
            <a:avLst/>
          </a:prstGeom>
        </p:spPr>
      </p:pic>
      <p:pic>
        <p:nvPicPr>
          <p:cNvPr id="13" name="Picture 12"/>
          <p:cNvPicPr>
            <a:picLocks noChangeAspect="1"/>
          </p:cNvPicPr>
          <p:nvPr/>
        </p:nvPicPr>
        <p:blipFill>
          <a:blip r:embed="rId4"/>
          <a:stretch>
            <a:fillRect/>
          </a:stretch>
        </p:blipFill>
        <p:spPr>
          <a:xfrm>
            <a:off x="7988632" y="5678120"/>
            <a:ext cx="1052839" cy="842271"/>
          </a:xfrm>
          <a:prstGeom prst="rect">
            <a:avLst/>
          </a:prstGeom>
        </p:spPr>
      </p:pic>
      <p:sp>
        <p:nvSpPr>
          <p:cNvPr id="13315" name="Rectangle 3"/>
          <p:cNvSpPr>
            <a:spLocks noGrp="1" noChangeArrowheads="1"/>
          </p:cNvSpPr>
          <p:nvPr>
            <p:ph type="subTitle" idx="1"/>
          </p:nvPr>
        </p:nvSpPr>
        <p:spPr>
          <a:xfrm>
            <a:off x="4651431" y="2605910"/>
            <a:ext cx="4499992" cy="1008113"/>
          </a:xfrm>
          <a:solidFill>
            <a:srgbClr val="FFFFFF"/>
          </a:solidFill>
        </p:spPr>
        <p:txBody>
          <a:bodyPr/>
          <a:lstStyle/>
          <a:p>
            <a:r>
              <a:rPr lang="en-US" sz="1700" dirty="0" smtClean="0">
                <a:latin typeface="Century Schoolbook" panose="02040604050505020304" pitchFamily="18" charset="0"/>
              </a:rPr>
              <a:t>6</a:t>
            </a:r>
            <a:r>
              <a:rPr lang="en-US" sz="1700" baseline="30000" dirty="0" smtClean="0">
                <a:latin typeface="Century Schoolbook" panose="02040604050505020304" pitchFamily="18" charset="0"/>
              </a:rPr>
              <a:t>th</a:t>
            </a:r>
            <a:r>
              <a:rPr lang="en-US" sz="1700" dirty="0" smtClean="0">
                <a:latin typeface="Century Schoolbook" panose="02040604050505020304" pitchFamily="18" charset="0"/>
              </a:rPr>
              <a:t> Nov </a:t>
            </a:r>
            <a:r>
              <a:rPr lang="en-US" sz="1700" dirty="0">
                <a:latin typeface="Century Schoolbook" panose="02040604050505020304" pitchFamily="18" charset="0"/>
              </a:rPr>
              <a:t>2019, </a:t>
            </a:r>
            <a:r>
              <a:rPr lang="en-US" sz="1700" dirty="0" smtClean="0">
                <a:latin typeface="Century Schoolbook" panose="02040604050505020304" pitchFamily="18" charset="0"/>
              </a:rPr>
              <a:t>London</a:t>
            </a:r>
            <a:endParaRPr lang="en-US" sz="1700" dirty="0">
              <a:latin typeface="Century Schoolbook" panose="02040604050505020304" pitchFamily="18" charset="0"/>
            </a:endParaRPr>
          </a:p>
          <a:p>
            <a:endParaRPr lang="en-US" sz="1700" dirty="0">
              <a:latin typeface="Century Schoolbook" panose="02040604050505020304" pitchFamily="18" charset="0"/>
            </a:endParaRPr>
          </a:p>
          <a:p>
            <a:r>
              <a:rPr lang="en-GB" sz="1700" b="1" i="1" dirty="0">
                <a:latin typeface="Century Schoolbook" panose="02040604050505020304" pitchFamily="18" charset="0"/>
              </a:rPr>
              <a:t>Simon Kerridge</a:t>
            </a:r>
          </a:p>
          <a:p>
            <a:r>
              <a:rPr lang="en-GB" sz="1700" i="1" dirty="0">
                <a:latin typeface="Century Schoolbook" panose="02040604050505020304" pitchFamily="18" charset="0"/>
              </a:rPr>
              <a:t>Director of Research Services</a:t>
            </a:r>
          </a:p>
          <a:p>
            <a:endParaRPr lang="en-GB" sz="1700" i="1" dirty="0">
              <a:latin typeface="Century Schoolbook" panose="02040604050505020304" pitchFamily="18" charset="0"/>
            </a:endParaRPr>
          </a:p>
        </p:txBody>
      </p:sp>
      <p:cxnSp>
        <p:nvCxnSpPr>
          <p:cNvPr id="6" name="Straight Connector 5"/>
          <p:cNvCxnSpPr/>
          <p:nvPr/>
        </p:nvCxnSpPr>
        <p:spPr bwMode="auto">
          <a:xfrm>
            <a:off x="0" y="3573017"/>
            <a:ext cx="9144000" cy="0"/>
          </a:xfrm>
          <a:prstGeom prst="line">
            <a:avLst/>
          </a:prstGeom>
          <a:noFill/>
          <a:ln w="63500" cap="flat" cmpd="sng" algn="ctr">
            <a:solidFill>
              <a:srgbClr val="002060"/>
            </a:solidFill>
            <a:prstDash val="solid"/>
            <a:round/>
            <a:headEnd type="none" w="med" len="med"/>
            <a:tailEnd type="none"/>
          </a:ln>
          <a:effectLst/>
        </p:spPr>
      </p:cxnSp>
      <p:sp>
        <p:nvSpPr>
          <p:cNvPr id="10" name="Rectangle 4"/>
          <p:cNvSpPr txBox="1">
            <a:spLocks noChangeArrowheads="1"/>
          </p:cNvSpPr>
          <p:nvPr/>
        </p:nvSpPr>
        <p:spPr bwMode="auto">
          <a:xfrm>
            <a:off x="89757" y="1614322"/>
            <a:ext cx="4464496" cy="180020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0" fontAlgn="base">
              <a:lnSpc>
                <a:spcPct val="80000"/>
              </a:lnSpc>
              <a:spcBef>
                <a:spcPct val="0"/>
              </a:spcBef>
              <a:spcAft>
                <a:spcPct val="0"/>
              </a:spcAft>
              <a:defRPr sz="1600" b="1">
                <a:solidFill>
                  <a:schemeClr val="bg1"/>
                </a:solidFill>
                <a:latin typeface="+mn-lt"/>
                <a:ea typeface="+mn-ea"/>
                <a:cs typeface="+mn-cs"/>
              </a:defRPr>
            </a:lvl1pPr>
            <a:lvl2pPr marL="630238" indent="-295275" algn="l" rtl="0" fontAlgn="ctr">
              <a:spcBef>
                <a:spcPct val="20000"/>
              </a:spcBef>
              <a:spcAft>
                <a:spcPct val="0"/>
              </a:spcAft>
              <a:buClr>
                <a:schemeClr val="accent1"/>
              </a:buClr>
              <a:buSzPct val="150000"/>
              <a:buChar char="•"/>
              <a:defRPr sz="2000">
                <a:solidFill>
                  <a:schemeClr val="tx1"/>
                </a:solidFill>
                <a:latin typeface="+mn-lt"/>
                <a:cs typeface="+mn-cs"/>
              </a:defRPr>
            </a:lvl2pPr>
            <a:lvl3pPr marL="914400" indent="-196850" algn="l" rtl="0" fontAlgn="ctr">
              <a:spcBef>
                <a:spcPct val="20000"/>
              </a:spcBef>
              <a:spcAft>
                <a:spcPct val="0"/>
              </a:spcAft>
              <a:buFont typeface="Arial" charset="0"/>
              <a:buChar char="–"/>
              <a:defRPr>
                <a:solidFill>
                  <a:schemeClr val="tx1"/>
                </a:solidFill>
                <a:latin typeface="+mn-lt"/>
                <a:cs typeface="+mn-cs"/>
              </a:defRPr>
            </a:lvl3pPr>
            <a:lvl4pPr marL="1181100" indent="-211138" algn="l" rtl="0" fontAlgn="ctr">
              <a:spcBef>
                <a:spcPct val="20000"/>
              </a:spcBef>
              <a:spcAft>
                <a:spcPct val="0"/>
              </a:spcAft>
              <a:buFont typeface="Wingdings" pitchFamily="2" charset="2"/>
              <a:buChar char="§"/>
              <a:defRPr sz="1600">
                <a:solidFill>
                  <a:schemeClr val="tx1"/>
                </a:solidFill>
                <a:latin typeface="+mn-lt"/>
                <a:cs typeface="+mn-cs"/>
              </a:defRPr>
            </a:lvl4pPr>
            <a:lvl5pPr marL="2611438" indent="-228600" algn="l" rtl="0" fontAlgn="base">
              <a:spcBef>
                <a:spcPct val="20000"/>
              </a:spcBef>
              <a:spcAft>
                <a:spcPct val="0"/>
              </a:spcAft>
              <a:buChar char="»"/>
              <a:defRPr sz="1400">
                <a:solidFill>
                  <a:schemeClr val="tx1"/>
                </a:solidFill>
                <a:latin typeface="+mn-lt"/>
                <a:cs typeface="+mn-cs"/>
              </a:defRPr>
            </a:lvl5pPr>
            <a:lvl6pPr marL="3068638" indent="-228600" algn="l" rtl="0" fontAlgn="base">
              <a:spcBef>
                <a:spcPct val="20000"/>
              </a:spcBef>
              <a:spcAft>
                <a:spcPct val="0"/>
              </a:spcAft>
              <a:buChar char="»"/>
              <a:defRPr sz="1400">
                <a:solidFill>
                  <a:schemeClr val="tx1"/>
                </a:solidFill>
                <a:latin typeface="+mn-lt"/>
                <a:cs typeface="+mn-cs"/>
              </a:defRPr>
            </a:lvl6pPr>
            <a:lvl7pPr marL="3525838" indent="-228600" algn="l" rtl="0" fontAlgn="base">
              <a:spcBef>
                <a:spcPct val="20000"/>
              </a:spcBef>
              <a:spcAft>
                <a:spcPct val="0"/>
              </a:spcAft>
              <a:buChar char="»"/>
              <a:defRPr sz="1400">
                <a:solidFill>
                  <a:schemeClr val="tx1"/>
                </a:solidFill>
                <a:latin typeface="+mn-lt"/>
                <a:cs typeface="+mn-cs"/>
              </a:defRPr>
            </a:lvl7pPr>
            <a:lvl8pPr marL="3983038" indent="-228600" algn="l" rtl="0" fontAlgn="base">
              <a:spcBef>
                <a:spcPct val="20000"/>
              </a:spcBef>
              <a:spcAft>
                <a:spcPct val="0"/>
              </a:spcAft>
              <a:buChar char="»"/>
              <a:defRPr sz="1400">
                <a:solidFill>
                  <a:schemeClr val="tx1"/>
                </a:solidFill>
                <a:latin typeface="+mn-lt"/>
                <a:cs typeface="+mn-cs"/>
              </a:defRPr>
            </a:lvl8pPr>
            <a:lvl9pPr marL="4440238" indent="-228600" algn="l" rtl="0" fontAlgn="base">
              <a:spcBef>
                <a:spcPct val="20000"/>
              </a:spcBef>
              <a:spcAft>
                <a:spcPct val="0"/>
              </a:spcAft>
              <a:buChar char="»"/>
              <a:defRPr sz="1400">
                <a:solidFill>
                  <a:schemeClr val="tx1"/>
                </a:solidFill>
                <a:latin typeface="+mn-lt"/>
                <a:cs typeface="+mn-cs"/>
              </a:defRPr>
            </a:lvl9pPr>
          </a:lstStyle>
          <a:p>
            <a:pPr defTabSz="457200"/>
            <a:r>
              <a:rPr lang="en-GB" sz="3200" dirty="0">
                <a:solidFill>
                  <a:srgbClr val="F3F0E1"/>
                </a:solidFill>
              </a:rPr>
              <a:t>Methods &amp; Instruments for Assessing  the Societal Impact of </a:t>
            </a:r>
            <a:r>
              <a:rPr lang="en-GB" sz="3200" dirty="0" smtClean="0">
                <a:solidFill>
                  <a:srgbClr val="F3F0E1"/>
                </a:solidFill>
              </a:rPr>
              <a:t>Research</a:t>
            </a:r>
            <a:endParaRPr lang="en-US" sz="3200" dirty="0">
              <a:solidFill>
                <a:srgbClr val="F3F0E1"/>
              </a:solidFill>
            </a:endParaRPr>
          </a:p>
        </p:txBody>
      </p:sp>
      <p:sp>
        <p:nvSpPr>
          <p:cNvPr id="12" name="Rectangle 9"/>
          <p:cNvSpPr txBox="1">
            <a:spLocks noChangeArrowheads="1"/>
          </p:cNvSpPr>
          <p:nvPr/>
        </p:nvSpPr>
        <p:spPr bwMode="auto">
          <a:xfrm>
            <a:off x="179516" y="189832"/>
            <a:ext cx="3528069" cy="35944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lnSpc>
                <a:spcPct val="80000"/>
              </a:lnSpc>
              <a:spcBef>
                <a:spcPct val="0"/>
              </a:spcBef>
              <a:spcAft>
                <a:spcPct val="0"/>
              </a:spcAft>
              <a:defRPr sz="1200" b="0" baseline="0">
                <a:solidFill>
                  <a:schemeClr val="tx2"/>
                </a:solidFill>
                <a:latin typeface="Arial" panose="020B0604020202020204" pitchFamily="34" charset="0"/>
                <a:ea typeface="+mn-ea"/>
                <a:cs typeface="Arial" panose="020B0604020202020204" pitchFamily="34" charset="0"/>
              </a:defRPr>
            </a:lvl1pPr>
            <a:lvl2pPr marL="630238" indent="-295275" algn="l" rtl="0" fontAlgn="ctr">
              <a:spcBef>
                <a:spcPct val="20000"/>
              </a:spcBef>
              <a:spcAft>
                <a:spcPct val="0"/>
              </a:spcAft>
              <a:buClr>
                <a:schemeClr val="accent1"/>
              </a:buClr>
              <a:buSzPct val="150000"/>
              <a:buChar char="•"/>
              <a:defRPr sz="2000">
                <a:solidFill>
                  <a:schemeClr val="tx1"/>
                </a:solidFill>
                <a:latin typeface="+mn-lt"/>
                <a:cs typeface="+mn-cs"/>
              </a:defRPr>
            </a:lvl2pPr>
            <a:lvl3pPr marL="914400" indent="-196850" algn="l" rtl="0" fontAlgn="ctr">
              <a:spcBef>
                <a:spcPct val="20000"/>
              </a:spcBef>
              <a:spcAft>
                <a:spcPct val="0"/>
              </a:spcAft>
              <a:buFont typeface="Arial" charset="0"/>
              <a:buChar char="–"/>
              <a:defRPr>
                <a:solidFill>
                  <a:schemeClr val="tx1"/>
                </a:solidFill>
                <a:latin typeface="+mn-lt"/>
                <a:cs typeface="+mn-cs"/>
              </a:defRPr>
            </a:lvl3pPr>
            <a:lvl4pPr marL="1181100" indent="-211138" algn="l" rtl="0" fontAlgn="ctr">
              <a:spcBef>
                <a:spcPct val="20000"/>
              </a:spcBef>
              <a:spcAft>
                <a:spcPct val="0"/>
              </a:spcAft>
              <a:buFont typeface="Wingdings" pitchFamily="2" charset="2"/>
              <a:buChar char="§"/>
              <a:defRPr sz="1600">
                <a:solidFill>
                  <a:schemeClr val="tx1"/>
                </a:solidFill>
                <a:latin typeface="+mn-lt"/>
                <a:cs typeface="+mn-cs"/>
              </a:defRPr>
            </a:lvl4pPr>
            <a:lvl5pPr marL="2611438" indent="-228600" algn="l" rtl="0" fontAlgn="base">
              <a:spcBef>
                <a:spcPct val="20000"/>
              </a:spcBef>
              <a:spcAft>
                <a:spcPct val="0"/>
              </a:spcAft>
              <a:buChar char="»"/>
              <a:defRPr sz="1400">
                <a:solidFill>
                  <a:schemeClr val="tx1"/>
                </a:solidFill>
                <a:latin typeface="+mn-lt"/>
                <a:cs typeface="+mn-cs"/>
              </a:defRPr>
            </a:lvl5pPr>
            <a:lvl6pPr marL="3068638" indent="-228600" algn="l" rtl="0" fontAlgn="base">
              <a:spcBef>
                <a:spcPct val="20000"/>
              </a:spcBef>
              <a:spcAft>
                <a:spcPct val="0"/>
              </a:spcAft>
              <a:buChar char="»"/>
              <a:defRPr sz="1400">
                <a:solidFill>
                  <a:schemeClr val="tx1"/>
                </a:solidFill>
                <a:latin typeface="+mn-lt"/>
                <a:cs typeface="+mn-cs"/>
              </a:defRPr>
            </a:lvl6pPr>
            <a:lvl7pPr marL="3525838" indent="-228600" algn="l" rtl="0" fontAlgn="base">
              <a:spcBef>
                <a:spcPct val="20000"/>
              </a:spcBef>
              <a:spcAft>
                <a:spcPct val="0"/>
              </a:spcAft>
              <a:buChar char="»"/>
              <a:defRPr sz="1400">
                <a:solidFill>
                  <a:schemeClr val="tx1"/>
                </a:solidFill>
                <a:latin typeface="+mn-lt"/>
                <a:cs typeface="+mn-cs"/>
              </a:defRPr>
            </a:lvl7pPr>
            <a:lvl8pPr marL="3983038" indent="-228600" algn="l" rtl="0" fontAlgn="base">
              <a:spcBef>
                <a:spcPct val="20000"/>
              </a:spcBef>
              <a:spcAft>
                <a:spcPct val="0"/>
              </a:spcAft>
              <a:buChar char="»"/>
              <a:defRPr sz="1400">
                <a:solidFill>
                  <a:schemeClr val="tx1"/>
                </a:solidFill>
                <a:latin typeface="+mn-lt"/>
                <a:cs typeface="+mn-cs"/>
              </a:defRPr>
            </a:lvl8pPr>
            <a:lvl9pPr marL="4440238" indent="-228600" algn="l" rtl="0" fontAlgn="base">
              <a:spcBef>
                <a:spcPct val="20000"/>
              </a:spcBef>
              <a:spcAft>
                <a:spcPct val="0"/>
              </a:spcAft>
              <a:buChar char="»"/>
              <a:defRPr sz="1400">
                <a:solidFill>
                  <a:schemeClr val="tx1"/>
                </a:solidFill>
                <a:latin typeface="+mn-lt"/>
                <a:cs typeface="+mn-cs"/>
              </a:defRPr>
            </a:lvl9pPr>
          </a:lstStyle>
          <a:p>
            <a:pPr defTabSz="457200"/>
            <a:r>
              <a:rPr lang="en-GB" sz="1400" kern="0" dirty="0">
                <a:solidFill>
                  <a:srgbClr val="00387C"/>
                </a:solidFill>
              </a:rPr>
              <a:t>The UK’s European university</a:t>
            </a:r>
          </a:p>
        </p:txBody>
      </p:sp>
      <p:sp>
        <p:nvSpPr>
          <p:cNvPr id="7" name="Rectangle 3"/>
          <p:cNvSpPr txBox="1">
            <a:spLocks noChangeArrowheads="1"/>
          </p:cNvSpPr>
          <p:nvPr/>
        </p:nvSpPr>
        <p:spPr bwMode="auto">
          <a:xfrm>
            <a:off x="350737" y="5569000"/>
            <a:ext cx="4841985" cy="1152133"/>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lnSpc>
                <a:spcPct val="80000"/>
              </a:lnSpc>
              <a:spcBef>
                <a:spcPct val="0"/>
              </a:spcBef>
              <a:spcAft>
                <a:spcPct val="0"/>
              </a:spcAft>
              <a:defRPr sz="1200" b="0" baseline="0">
                <a:solidFill>
                  <a:schemeClr val="tx2"/>
                </a:solidFill>
                <a:latin typeface="Arial" panose="020B0604020202020204" pitchFamily="34" charset="0"/>
                <a:ea typeface="+mn-ea"/>
                <a:cs typeface="Arial" panose="020B0604020202020204" pitchFamily="34" charset="0"/>
              </a:defRPr>
            </a:lvl1pPr>
            <a:lvl2pPr marL="630238" indent="-295275" algn="l" rtl="0" fontAlgn="ctr">
              <a:spcBef>
                <a:spcPct val="20000"/>
              </a:spcBef>
              <a:spcAft>
                <a:spcPct val="0"/>
              </a:spcAft>
              <a:buClr>
                <a:schemeClr val="accent1"/>
              </a:buClr>
              <a:buSzPct val="150000"/>
              <a:buChar char="•"/>
              <a:defRPr sz="2000">
                <a:solidFill>
                  <a:schemeClr val="tx1"/>
                </a:solidFill>
                <a:latin typeface="+mn-lt"/>
                <a:cs typeface="+mn-cs"/>
              </a:defRPr>
            </a:lvl2pPr>
            <a:lvl3pPr marL="914400" indent="-196850" algn="l" rtl="0" fontAlgn="ctr">
              <a:spcBef>
                <a:spcPct val="20000"/>
              </a:spcBef>
              <a:spcAft>
                <a:spcPct val="0"/>
              </a:spcAft>
              <a:buFont typeface="Arial" charset="0"/>
              <a:buChar char="–"/>
              <a:defRPr>
                <a:solidFill>
                  <a:schemeClr val="tx1"/>
                </a:solidFill>
                <a:latin typeface="+mn-lt"/>
                <a:cs typeface="+mn-cs"/>
              </a:defRPr>
            </a:lvl3pPr>
            <a:lvl4pPr marL="1181100" indent="-211138" algn="l" rtl="0" fontAlgn="ctr">
              <a:spcBef>
                <a:spcPct val="20000"/>
              </a:spcBef>
              <a:spcAft>
                <a:spcPct val="0"/>
              </a:spcAft>
              <a:buFont typeface="Wingdings" pitchFamily="2" charset="2"/>
              <a:buChar char="§"/>
              <a:defRPr sz="1600">
                <a:solidFill>
                  <a:schemeClr val="tx1"/>
                </a:solidFill>
                <a:latin typeface="+mn-lt"/>
                <a:cs typeface="+mn-cs"/>
              </a:defRPr>
            </a:lvl4pPr>
            <a:lvl5pPr marL="2611438" indent="-228600" algn="l" rtl="0" fontAlgn="base">
              <a:spcBef>
                <a:spcPct val="20000"/>
              </a:spcBef>
              <a:spcAft>
                <a:spcPct val="0"/>
              </a:spcAft>
              <a:buChar char="»"/>
              <a:defRPr sz="1400">
                <a:solidFill>
                  <a:schemeClr val="tx1"/>
                </a:solidFill>
                <a:latin typeface="+mn-lt"/>
                <a:cs typeface="+mn-cs"/>
              </a:defRPr>
            </a:lvl5pPr>
            <a:lvl6pPr marL="3068638" indent="-228600" algn="l" rtl="0" fontAlgn="base">
              <a:spcBef>
                <a:spcPct val="20000"/>
              </a:spcBef>
              <a:spcAft>
                <a:spcPct val="0"/>
              </a:spcAft>
              <a:buChar char="»"/>
              <a:defRPr sz="1400">
                <a:solidFill>
                  <a:schemeClr val="tx1"/>
                </a:solidFill>
                <a:latin typeface="+mn-lt"/>
                <a:cs typeface="+mn-cs"/>
              </a:defRPr>
            </a:lvl6pPr>
            <a:lvl7pPr marL="3525838" indent="-228600" algn="l" rtl="0" fontAlgn="base">
              <a:spcBef>
                <a:spcPct val="20000"/>
              </a:spcBef>
              <a:spcAft>
                <a:spcPct val="0"/>
              </a:spcAft>
              <a:buChar char="»"/>
              <a:defRPr sz="1400">
                <a:solidFill>
                  <a:schemeClr val="tx1"/>
                </a:solidFill>
                <a:latin typeface="+mn-lt"/>
                <a:cs typeface="+mn-cs"/>
              </a:defRPr>
            </a:lvl7pPr>
            <a:lvl8pPr marL="3983038" indent="-228600" algn="l" rtl="0" fontAlgn="base">
              <a:spcBef>
                <a:spcPct val="20000"/>
              </a:spcBef>
              <a:spcAft>
                <a:spcPct val="0"/>
              </a:spcAft>
              <a:buChar char="»"/>
              <a:defRPr sz="1400">
                <a:solidFill>
                  <a:schemeClr val="tx1"/>
                </a:solidFill>
                <a:latin typeface="+mn-lt"/>
                <a:cs typeface="+mn-cs"/>
              </a:defRPr>
            </a:lvl8pPr>
            <a:lvl9pPr marL="4440238" indent="-228600" algn="l" rtl="0" fontAlgn="base">
              <a:spcBef>
                <a:spcPct val="20000"/>
              </a:spcBef>
              <a:spcAft>
                <a:spcPct val="0"/>
              </a:spcAft>
              <a:buChar char="»"/>
              <a:defRPr sz="1400">
                <a:solidFill>
                  <a:schemeClr val="tx1"/>
                </a:solidFill>
                <a:latin typeface="+mn-lt"/>
                <a:cs typeface="+mn-cs"/>
              </a:defRPr>
            </a:lvl9pPr>
          </a:lstStyle>
          <a:p>
            <a:pPr defTabSz="457200"/>
            <a:r>
              <a:rPr lang="en-US" sz="1700" kern="0" dirty="0">
                <a:solidFill>
                  <a:srgbClr val="00387C"/>
                </a:solidFill>
                <a:latin typeface="Century Schoolbook" panose="02040604050505020304" pitchFamily="18" charset="0"/>
              </a:rPr>
              <a:t>orcid.org/0000-0003-4094-3719</a:t>
            </a:r>
            <a:br>
              <a:rPr lang="en-US" sz="1700" kern="0" dirty="0">
                <a:solidFill>
                  <a:srgbClr val="00387C"/>
                </a:solidFill>
                <a:latin typeface="Century Schoolbook" panose="02040604050505020304" pitchFamily="18" charset="0"/>
              </a:rPr>
            </a:br>
            <a:endParaRPr lang="en-US" sz="1700" kern="0" dirty="0">
              <a:solidFill>
                <a:srgbClr val="00387C"/>
              </a:solidFill>
              <a:latin typeface="Century Schoolbook" panose="02040604050505020304" pitchFamily="18" charset="0"/>
            </a:endParaRPr>
          </a:p>
          <a:p>
            <a:pPr defTabSz="457200"/>
            <a:r>
              <a:rPr lang="en-US" sz="1700" kern="0" dirty="0">
                <a:solidFill>
                  <a:srgbClr val="00387C"/>
                </a:solidFill>
                <a:latin typeface="Century Schoolbook" panose="02040604050505020304" pitchFamily="18" charset="0"/>
              </a:rPr>
              <a:t>@</a:t>
            </a:r>
            <a:r>
              <a:rPr lang="en-US" sz="1700" kern="0" dirty="0" err="1">
                <a:solidFill>
                  <a:srgbClr val="00387C"/>
                </a:solidFill>
                <a:latin typeface="Century Schoolbook" panose="02040604050505020304" pitchFamily="18" charset="0"/>
              </a:rPr>
              <a:t>SimonRKerridge</a:t>
            </a:r>
            <a:r>
              <a:rPr lang="en-US" sz="1700" kern="0" dirty="0">
                <a:solidFill>
                  <a:srgbClr val="00387C"/>
                </a:solidFill>
                <a:latin typeface="Century Schoolbook" panose="02040604050505020304" pitchFamily="18" charset="0"/>
              </a:rPr>
              <a:t> </a:t>
            </a:r>
          </a:p>
          <a:p>
            <a:pPr defTabSz="457200"/>
            <a:endParaRPr lang="en-US" sz="1700" kern="0" dirty="0">
              <a:solidFill>
                <a:srgbClr val="00387C"/>
              </a:solidFill>
              <a:latin typeface="Century Schoolbook" panose="02040604050505020304" pitchFamily="18" charset="0"/>
            </a:endParaRPr>
          </a:p>
          <a:p>
            <a:pPr defTabSz="457200"/>
            <a:r>
              <a:rPr lang="en-US" sz="1600" kern="0" dirty="0">
                <a:solidFill>
                  <a:srgbClr val="00387C"/>
                </a:solidFill>
                <a:latin typeface="Century Schoolbook" panose="02040604050505020304" pitchFamily="18" charset="0"/>
              </a:rPr>
              <a:t>https://inorms.net/activities/raaap-taskforce/</a:t>
            </a:r>
            <a:endParaRPr lang="en-GB" sz="1600" kern="0" dirty="0">
              <a:solidFill>
                <a:srgbClr val="00387C"/>
              </a:solidFill>
              <a:latin typeface="Century Schoolbook" panose="02040604050505020304" pitchFamily="18" charset="0"/>
            </a:endParaRPr>
          </a:p>
        </p:txBody>
      </p:sp>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 y="5909716"/>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93" y="5503856"/>
            <a:ext cx="342445" cy="342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50134" y="472667"/>
            <a:ext cx="7014154" cy="954107"/>
          </a:xfrm>
          <a:prstGeom prst="rect">
            <a:avLst/>
          </a:prstGeom>
          <a:noFill/>
        </p:spPr>
        <p:txBody>
          <a:bodyPr wrap="square" rtlCol="0">
            <a:spAutoFit/>
          </a:bodyPr>
          <a:lstStyle/>
          <a:p>
            <a:pPr defTabSz="457200"/>
            <a:r>
              <a:rPr lang="en-GB" sz="2800" b="1" dirty="0">
                <a:solidFill>
                  <a:srgbClr val="000000"/>
                </a:solidFill>
              </a:rPr>
              <a:t>Maximising the societal impact of research: the use of impact indicators </a:t>
            </a:r>
            <a:endParaRPr lang="en-GB" sz="2800" b="1" i="1" dirty="0">
              <a:solidFill>
                <a:srgbClr val="000000"/>
              </a:solidFill>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54404" y="1253671"/>
            <a:ext cx="1506501" cy="1665668"/>
          </a:xfrm>
          <a:prstGeom prst="rect">
            <a:avLst/>
          </a:prstGeom>
        </p:spPr>
      </p:pic>
      <p:pic>
        <p:nvPicPr>
          <p:cNvPr id="1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69495" y="6364564"/>
            <a:ext cx="391410" cy="436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5167188" y="6193507"/>
            <a:ext cx="3347864" cy="523220"/>
          </a:xfrm>
          <a:prstGeom prst="rect">
            <a:avLst/>
          </a:prstGeom>
        </p:spPr>
        <p:txBody>
          <a:bodyPr wrap="square">
            <a:spAutoFit/>
          </a:bodyPr>
          <a:lstStyle/>
          <a:p>
            <a:endParaRPr lang="en-US" sz="1000" dirty="0">
              <a:solidFill>
                <a:srgbClr val="000000"/>
              </a:solidFill>
            </a:endParaRPr>
          </a:p>
          <a:p>
            <a:r>
              <a:rPr lang="en-US" dirty="0">
                <a:solidFill>
                  <a:srgbClr val="000000"/>
                </a:solidFill>
              </a:rPr>
              <a:t>Immediate Past Chair, ARMA</a:t>
            </a:r>
          </a:p>
        </p:txBody>
      </p:sp>
      <p:pic>
        <p:nvPicPr>
          <p:cNvPr id="22" name="Picture 21"/>
          <p:cNvPicPr>
            <a:picLocks noChangeAspect="1"/>
          </p:cNvPicPr>
          <p:nvPr/>
        </p:nvPicPr>
        <p:blipFill>
          <a:blip r:embed="rId9"/>
          <a:stretch>
            <a:fillRect/>
          </a:stretch>
        </p:blipFill>
        <p:spPr>
          <a:xfrm>
            <a:off x="7578247" y="5400922"/>
            <a:ext cx="1511963" cy="473749"/>
          </a:xfrm>
          <a:prstGeom prst="rect">
            <a:avLst/>
          </a:prstGeom>
        </p:spPr>
      </p:pic>
      <p:sp>
        <p:nvSpPr>
          <p:cNvPr id="17" name="Rectangle 16"/>
          <p:cNvSpPr/>
          <p:nvPr/>
        </p:nvSpPr>
        <p:spPr>
          <a:xfrm>
            <a:off x="5167188" y="5477340"/>
            <a:ext cx="3347864" cy="369332"/>
          </a:xfrm>
          <a:prstGeom prst="rect">
            <a:avLst/>
          </a:prstGeom>
        </p:spPr>
        <p:txBody>
          <a:bodyPr wrap="square">
            <a:spAutoFit/>
          </a:bodyPr>
          <a:lstStyle/>
          <a:p>
            <a:r>
              <a:rPr lang="en-US" dirty="0">
                <a:solidFill>
                  <a:srgbClr val="000000"/>
                </a:solidFill>
              </a:rPr>
              <a:t>Steering Committee</a:t>
            </a:r>
          </a:p>
        </p:txBody>
      </p:sp>
      <p:sp>
        <p:nvSpPr>
          <p:cNvPr id="20" name="Rectangle 19"/>
          <p:cNvSpPr/>
          <p:nvPr/>
        </p:nvSpPr>
        <p:spPr>
          <a:xfrm>
            <a:off x="5167188" y="5909716"/>
            <a:ext cx="3347864" cy="369332"/>
          </a:xfrm>
          <a:prstGeom prst="rect">
            <a:avLst/>
          </a:prstGeom>
        </p:spPr>
        <p:txBody>
          <a:bodyPr wrap="square">
            <a:spAutoFit/>
          </a:bodyPr>
          <a:lstStyle/>
          <a:p>
            <a:r>
              <a:rPr lang="en-US" dirty="0">
                <a:solidFill>
                  <a:srgbClr val="000000"/>
                </a:solidFill>
              </a:rPr>
              <a:t>Board Alternate, EARMA</a:t>
            </a:r>
          </a:p>
        </p:txBody>
      </p:sp>
    </p:spTree>
    <p:extLst>
      <p:ext uri="{BB962C8B-B14F-4D97-AF65-F5344CB8AC3E}">
        <p14:creationId xmlns:p14="http://schemas.microsoft.com/office/powerpoint/2010/main" val="3028744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20256" y="333152"/>
            <a:ext cx="8300216" cy="1079624"/>
          </a:xfrm>
          <a:solidFill>
            <a:schemeClr val="tx1"/>
          </a:solidFill>
        </p:spPr>
        <p:txBody>
          <a:bodyPr/>
          <a:lstStyle/>
          <a:p>
            <a:endParaRPr lang="en-GB" dirty="0"/>
          </a:p>
        </p:txBody>
      </p:sp>
      <p:sp>
        <p:nvSpPr>
          <p:cNvPr id="3" name="Content Placeholder 2"/>
          <p:cNvSpPr>
            <a:spLocks noGrp="1"/>
          </p:cNvSpPr>
          <p:nvPr>
            <p:ph idx="1"/>
          </p:nvPr>
        </p:nvSpPr>
        <p:spPr>
          <a:xfrm>
            <a:off x="504496" y="1628800"/>
            <a:ext cx="8153452" cy="4038901"/>
          </a:xfrm>
        </p:spPr>
        <p:txBody>
          <a:bodyPr/>
          <a:lstStyle/>
          <a:p>
            <a:pPr>
              <a:lnSpc>
                <a:spcPct val="150000"/>
              </a:lnSpc>
            </a:pPr>
            <a:r>
              <a:rPr lang="en-GB" dirty="0"/>
              <a:t>Case studies describing specific examples of impacts achieved during the assessment period </a:t>
            </a:r>
            <a:r>
              <a:rPr lang="en-GB" b="1" dirty="0"/>
              <a:t>(1 August 2013 to 31 July 2020), </a:t>
            </a:r>
            <a:r>
              <a:rPr lang="en-GB" dirty="0"/>
              <a:t>underpinned by research at the institution in the period </a:t>
            </a:r>
            <a:r>
              <a:rPr lang="en-GB" b="1" dirty="0"/>
              <a:t>1 January 2000 to 31 December 2020</a:t>
            </a:r>
            <a:r>
              <a:rPr lang="en-GB" b="1" dirty="0" smtClean="0"/>
              <a:t>.</a:t>
            </a:r>
            <a:endParaRPr lang="en-GB" dirty="0" smtClean="0"/>
          </a:p>
          <a:p>
            <a:pPr>
              <a:lnSpc>
                <a:spcPct val="150000"/>
              </a:lnSpc>
            </a:pPr>
            <a:r>
              <a:rPr lang="en-GB" dirty="0"/>
              <a:t>Marked on reach and significance</a:t>
            </a:r>
          </a:p>
          <a:p>
            <a:pPr>
              <a:lnSpc>
                <a:spcPct val="150000"/>
              </a:lnSpc>
            </a:pPr>
            <a:r>
              <a:rPr lang="en-GB" dirty="0"/>
              <a:t>Ratings:  Unclassified (no impact/ineligible) to 4* (Outstanding)</a:t>
            </a:r>
          </a:p>
          <a:p>
            <a:pPr>
              <a:lnSpc>
                <a:spcPct val="150000"/>
              </a:lnSpc>
            </a:pPr>
            <a:r>
              <a:rPr lang="en-GB" dirty="0" smtClean="0"/>
              <a:t>Worth 25% of total score</a:t>
            </a:r>
          </a:p>
          <a:p>
            <a:endParaRPr lang="en-GB" sz="2400" dirty="0"/>
          </a:p>
        </p:txBody>
      </p:sp>
      <p:pic>
        <p:nvPicPr>
          <p:cNvPr id="1026" name="Picture 2" descr="Research Excellence Framework 2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56" y="299566"/>
            <a:ext cx="5715000" cy="1095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1024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609" y="1988840"/>
            <a:ext cx="8153452" cy="849754"/>
          </a:xfrm>
        </p:spPr>
        <p:txBody>
          <a:bodyPr/>
          <a:lstStyle/>
          <a:p>
            <a:r>
              <a:rPr lang="en-GB" sz="8800" b="1" i="0" dirty="0"/>
              <a:t>5</a:t>
            </a:r>
            <a:r>
              <a:rPr lang="en-GB" sz="8800" b="1" i="0" dirty="0" smtClean="0"/>
              <a:t> </a:t>
            </a:r>
            <a:r>
              <a:rPr lang="en-GB" sz="8800" b="1" i="0" dirty="0"/>
              <a:t>I</a:t>
            </a:r>
            <a:r>
              <a:rPr lang="en-GB" sz="8800" b="1" i="0" dirty="0" smtClean="0"/>
              <a:t>mpact </a:t>
            </a:r>
            <a:r>
              <a:rPr lang="en-GB" sz="8800" b="1" i="0" dirty="0"/>
              <a:t>L</a:t>
            </a:r>
            <a:r>
              <a:rPr lang="en-GB" sz="8800" b="1" i="0" dirty="0" smtClean="0"/>
              <a:t>essons</a:t>
            </a:r>
            <a:endParaRPr lang="en-GB" sz="8800" b="1" i="0" dirty="0"/>
          </a:p>
        </p:txBody>
      </p:sp>
    </p:spTree>
    <p:extLst>
      <p:ext uri="{BB962C8B-B14F-4D97-AF65-F5344CB8AC3E}">
        <p14:creationId xmlns:p14="http://schemas.microsoft.com/office/powerpoint/2010/main" val="29602326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567122" y="5445224"/>
            <a:ext cx="8009755" cy="849754"/>
          </a:xfrm>
        </p:spPr>
        <p:txBody>
          <a:bodyPr>
            <a:noAutofit/>
          </a:bodyPr>
          <a:lstStyle/>
          <a:p>
            <a:r>
              <a:rPr lang="en-GB" sz="3600" b="1" i="0" dirty="0" smtClean="0">
                <a:solidFill>
                  <a:schemeClr val="bg1"/>
                </a:solidFill>
              </a:rPr>
              <a:t>1. We are all custodians of impact; we each have a piece of the puzzle</a:t>
            </a:r>
            <a:endParaRPr lang="en-GB" sz="3600" b="1" i="0" dirty="0">
              <a:solidFill>
                <a:schemeClr val="bg1"/>
              </a:solidFill>
            </a:endParaRPr>
          </a:p>
        </p:txBody>
      </p:sp>
      <p:pic>
        <p:nvPicPr>
          <p:cNvPr id="2056" name="Picture 8" descr="Image result for puzz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14789"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3325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864696"/>
            <a:ext cx="5112568" cy="4848026"/>
          </a:xfrm>
        </p:spPr>
      </p:pic>
      <p:sp>
        <p:nvSpPr>
          <p:cNvPr id="3" name="Text Placeholder 2"/>
          <p:cNvSpPr>
            <a:spLocks noGrp="1"/>
          </p:cNvSpPr>
          <p:nvPr>
            <p:ph type="body" sz="quarter" idx="10"/>
          </p:nvPr>
        </p:nvSpPr>
        <p:spPr/>
        <p:txBody>
          <a:bodyPr/>
          <a:lstStyle/>
          <a:p>
            <a:r>
              <a:rPr lang="en-GB" dirty="0" smtClean="0"/>
              <a:t>Impact literacy</a:t>
            </a:r>
            <a:endParaRPr lang="en-GB" dirty="0"/>
          </a:p>
        </p:txBody>
      </p:sp>
      <p:pic>
        <p:nvPicPr>
          <p:cNvPr id="6" name="Picture 5">
            <a:extLst>
              <a:ext uri="{FF2B5EF4-FFF2-40B4-BE49-F238E27FC236}">
                <a16:creationId xmlns:a16="http://schemas.microsoft.com/office/drawing/2014/main" id="{1309920C-60B3-458B-8E3D-566362F957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7802" y="333152"/>
            <a:ext cx="2167128" cy="804672"/>
          </a:xfrm>
          <a:prstGeom prst="rect">
            <a:avLst/>
          </a:prstGeom>
        </p:spPr>
      </p:pic>
      <p:sp>
        <p:nvSpPr>
          <p:cNvPr id="8" name="TextBox 7"/>
          <p:cNvSpPr txBox="1"/>
          <p:nvPr/>
        </p:nvSpPr>
        <p:spPr>
          <a:xfrm>
            <a:off x="3225139" y="5973757"/>
            <a:ext cx="5772650"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Bayley, J. and Phipps, D. (2017) </a:t>
            </a:r>
            <a:r>
              <a:rPr kumimoji="0" lang="en-GB" sz="1400"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Building the Concept of Impact Literacy, Evidence and Policy (available </a:t>
            </a:r>
            <a:r>
              <a:rPr kumimoji="0" lang="en-GB" sz="1400" b="0" i="1"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online) </a:t>
            </a:r>
            <a:r>
              <a:rPr kumimoji="0" lang="en-US" sz="1400" b="0" i="0" u="sng"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http://www.ingentaconnect.com/content/tpp/ep</a:t>
            </a:r>
            <a:r>
              <a:rPr kumimoji="0" lang="en-US" sz="14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t> </a:t>
            </a:r>
            <a:endParaRPr kumimoji="0" lang="en-CA"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2160" y="1395576"/>
            <a:ext cx="2446743" cy="3458294"/>
          </a:xfrm>
          <a:prstGeom prst="rect">
            <a:avLst/>
          </a:prstGeom>
          <a:ln>
            <a:solidFill>
              <a:schemeClr val="tx1"/>
            </a:solidFill>
          </a:ln>
        </p:spPr>
      </p:pic>
      <p:sp>
        <p:nvSpPr>
          <p:cNvPr id="9" name="TextBox 8"/>
          <p:cNvSpPr txBox="1"/>
          <p:nvPr/>
        </p:nvSpPr>
        <p:spPr>
          <a:xfrm>
            <a:off x="5220072" y="4994012"/>
            <a:ext cx="377771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E5E"/>
                </a:solidFill>
                <a:effectLst/>
                <a:uLnTx/>
                <a:uFillTx/>
                <a:latin typeface="Calibri"/>
                <a:ea typeface="+mn-ea"/>
                <a:cs typeface="+mn-cs"/>
              </a:rPr>
              <a:t>Available at https://www.emeraldpublishing.com/resources</a:t>
            </a:r>
            <a:r>
              <a:rPr kumimoji="0" lang="en-GB" sz="1400" b="0" i="0" u="none" strike="noStrike" kern="1200" cap="none" spc="0" normalizeH="0" baseline="0" noProof="0" dirty="0" smtClean="0">
                <a:ln>
                  <a:noFill/>
                </a:ln>
                <a:solidFill>
                  <a:srgbClr val="002E5E"/>
                </a:solidFill>
                <a:effectLst/>
                <a:uLnTx/>
                <a:uFillTx/>
                <a:latin typeface="Calibri"/>
                <a:ea typeface="+mn-ea"/>
                <a:cs typeface="+mn-cs"/>
              </a:rPr>
              <a:t>/</a:t>
            </a:r>
            <a:endParaRPr kumimoji="0" lang="en-GB" sz="1400" b="0" i="0" u="none" strike="noStrike" kern="1200" cap="none" spc="0" normalizeH="0" baseline="0" noProof="0" dirty="0">
              <a:ln>
                <a:noFill/>
              </a:ln>
              <a:solidFill>
                <a:srgbClr val="002E5E"/>
              </a:solidFill>
              <a:effectLst/>
              <a:uLnTx/>
              <a:uFillTx/>
              <a:latin typeface="Calibri"/>
              <a:ea typeface="+mn-ea"/>
              <a:cs typeface="+mn-cs"/>
            </a:endParaRPr>
          </a:p>
        </p:txBody>
      </p:sp>
      <p:sp>
        <p:nvSpPr>
          <p:cNvPr id="2" name="TextBox 1"/>
          <p:cNvSpPr txBox="1"/>
          <p:nvPr/>
        </p:nvSpPr>
        <p:spPr>
          <a:xfrm>
            <a:off x="539552" y="5085184"/>
            <a:ext cx="26642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rgbClr val="002E5E"/>
                </a:solidFill>
                <a:effectLst/>
                <a:uLnTx/>
                <a:uFillTx/>
                <a:latin typeface="Calibri"/>
                <a:ea typeface="+mn-ea"/>
                <a:cs typeface="+mn-cs"/>
              </a:rPr>
              <a:t>David Phipps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rgbClr val="002E5E"/>
                </a:solidFill>
                <a:effectLst/>
                <a:uLnTx/>
                <a:uFillTx/>
                <a:latin typeface="Calibri"/>
                <a:ea typeface="+mn-ea"/>
                <a:cs typeface="+mn-cs"/>
              </a:rPr>
              <a:t>@</a:t>
            </a:r>
            <a:r>
              <a:rPr kumimoji="0" lang="en-GB" sz="1600" b="0" i="0" u="none" strike="noStrike" kern="1200" cap="none" spc="0" normalizeH="0" baseline="0" noProof="0" dirty="0" err="1" smtClean="0">
                <a:ln>
                  <a:noFill/>
                </a:ln>
                <a:solidFill>
                  <a:srgbClr val="002E5E"/>
                </a:solidFill>
                <a:effectLst/>
                <a:uLnTx/>
                <a:uFillTx/>
                <a:latin typeface="Calibri"/>
                <a:ea typeface="+mn-ea"/>
                <a:cs typeface="+mn-cs"/>
              </a:rPr>
              <a:t>mobilemobilizer</a:t>
            </a:r>
            <a:endParaRPr kumimoji="0" lang="en-GB" sz="1600" b="0" i="0" u="none" strike="noStrike" kern="1200" cap="none" spc="0" normalizeH="0" baseline="0" noProof="0" dirty="0">
              <a:ln>
                <a:noFill/>
              </a:ln>
              <a:solidFill>
                <a:srgbClr val="002E5E"/>
              </a:solidFill>
              <a:effectLst/>
              <a:uLnTx/>
              <a:uFillTx/>
              <a:latin typeface="Calibri"/>
              <a:ea typeface="+mn-ea"/>
              <a:cs typeface="+mn-cs"/>
            </a:endParaRPr>
          </a:p>
        </p:txBody>
      </p:sp>
      <p:pic>
        <p:nvPicPr>
          <p:cNvPr id="3074" name="Picture 2" descr="Image result for twit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197" y="5135359"/>
            <a:ext cx="484426" cy="484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2921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smtClean="0"/>
              <a:t>Recognising complexity……</a:t>
            </a:r>
            <a:endParaRPr lang="en-GB" sz="3200" dirty="0"/>
          </a:p>
        </p:txBody>
      </p:sp>
      <p:sp>
        <p:nvSpPr>
          <p:cNvPr id="4" name="Right Arrow 3"/>
          <p:cNvSpPr/>
          <p:nvPr/>
        </p:nvSpPr>
        <p:spPr>
          <a:xfrm>
            <a:off x="2755576" y="2861790"/>
            <a:ext cx="3784140" cy="3868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research-performance-analys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311" y="2564994"/>
            <a:ext cx="2056421" cy="13672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americanmedicalcenter.info/images/patientca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4008" y="2420069"/>
            <a:ext cx="1944216" cy="138787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00482" y="4116511"/>
            <a:ext cx="7772400" cy="93610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Calibri Light"/>
                <a:ea typeface="+mj-ea"/>
                <a:cs typeface="+mj-cs"/>
              </a:rPr>
              <a:t>Knowledge exchange</a:t>
            </a:r>
            <a:endParaRPr kumimoji="0" lang="en-GB" sz="3200" b="0" i="0" u="none" strike="noStrike" kern="1200" cap="none" spc="0" normalizeH="0" baseline="0" noProof="0" dirty="0">
              <a:ln>
                <a:noFill/>
              </a:ln>
              <a:solidFill>
                <a:prstClr val="black"/>
              </a:solidFill>
              <a:effectLst/>
              <a:uLnTx/>
              <a:uFillTx/>
              <a:latin typeface="Calibri Light"/>
              <a:ea typeface="+mj-ea"/>
              <a:cs typeface="+mj-cs"/>
            </a:endParaRPr>
          </a:p>
        </p:txBody>
      </p:sp>
      <p:sp>
        <p:nvSpPr>
          <p:cNvPr id="8" name="Left-Right Arrow 4"/>
          <p:cNvSpPr/>
          <p:nvPr/>
        </p:nvSpPr>
        <p:spPr>
          <a:xfrm>
            <a:off x="2623107" y="5488810"/>
            <a:ext cx="4032448" cy="32449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2" descr="research-performance-analys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858" y="5129678"/>
            <a:ext cx="2056421" cy="13672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americanmedicalcenter.info/images/patientca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5555" y="4984753"/>
            <a:ext cx="1944216" cy="138787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971600" y="1597223"/>
            <a:ext cx="7772400" cy="936104"/>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Calibri Light"/>
                <a:ea typeface="+mj-ea"/>
                <a:cs typeface="+mj-cs"/>
              </a:rPr>
              <a:t>Knowledge transfer</a:t>
            </a:r>
            <a:endParaRPr kumimoji="0" lang="en-GB" sz="3200" b="0" i="0" u="none" strike="noStrike" kern="1200" cap="none" spc="0" normalizeH="0" baseline="0" noProof="0" dirty="0">
              <a:ln>
                <a:noFill/>
              </a:ln>
              <a:solidFill>
                <a:prstClr val="black"/>
              </a:solidFill>
              <a:effectLst/>
              <a:uLnTx/>
              <a:uFillTx/>
              <a:latin typeface="Calibri Light"/>
              <a:ea typeface="+mj-ea"/>
              <a:cs typeface="+mj-cs"/>
            </a:endParaRPr>
          </a:p>
        </p:txBody>
      </p:sp>
    </p:spTree>
    <p:extLst>
      <p:ext uri="{BB962C8B-B14F-4D97-AF65-F5344CB8AC3E}">
        <p14:creationId xmlns:p14="http://schemas.microsoft.com/office/powerpoint/2010/main" val="804425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search-performance-analysi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6535" y="3072813"/>
            <a:ext cx="1363377" cy="9064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americanmedicalcenter.info/images/patientcar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0664" y="3000805"/>
            <a:ext cx="1471575" cy="1050478"/>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245020" y="2118805"/>
            <a:ext cx="3024336" cy="3024336"/>
          </a:xfrm>
          <a:prstGeom prst="ellipse">
            <a:avLst/>
          </a:prstGeom>
          <a:noFill/>
          <a:ln w="22225">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p:cNvSpPr/>
          <p:nvPr/>
        </p:nvSpPr>
        <p:spPr>
          <a:xfrm>
            <a:off x="3871423" y="2118805"/>
            <a:ext cx="3024336" cy="3024336"/>
          </a:xfrm>
          <a:prstGeom prst="ellipse">
            <a:avLst/>
          </a:prstGeom>
          <a:noFill/>
          <a:ln w="22225">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2" descr="http://images.clipartpanda.com/hospital-clipart-sick_patient_in_a_hospital_on_a_gurney_getting_an_iv_0515-1104-2203-3220_SMU.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3829" y="5215149"/>
            <a:ext cx="996243" cy="10750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frankstoneastps.vic.edu.au/images/policies%20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283091"/>
            <a:ext cx="1798649" cy="14354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cliparts.co/cliparts/8Tx/nLb/8TxnLbBgc.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63433" y="2405148"/>
            <a:ext cx="1191755" cy="1043448"/>
          </a:xfrm>
          <a:prstGeom prst="rect">
            <a:avLst/>
          </a:prstGeom>
          <a:noFill/>
          <a:extLst>
            <a:ext uri="{909E8E84-426E-40DD-AFC4-6F175D3DCCD1}">
              <a14:hiddenFill xmlns:a14="http://schemas.microsoft.com/office/drawing/2010/main">
                <a:solidFill>
                  <a:srgbClr val="FFFFFF"/>
                </a:solidFill>
              </a14:hiddenFill>
            </a:ext>
          </a:extLst>
        </p:spPr>
      </p:pic>
      <p:sp>
        <p:nvSpPr>
          <p:cNvPr id="20" name="Curved Right Arrow 19"/>
          <p:cNvSpPr/>
          <p:nvPr/>
        </p:nvSpPr>
        <p:spPr>
          <a:xfrm flipV="1">
            <a:off x="3933811" y="4164625"/>
            <a:ext cx="350157" cy="1268760"/>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Curved Right Arrow 27"/>
          <p:cNvSpPr/>
          <p:nvPr/>
        </p:nvSpPr>
        <p:spPr>
          <a:xfrm flipH="1">
            <a:off x="4788024" y="4164625"/>
            <a:ext cx="360040" cy="1368152"/>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Curved Right Arrow 29"/>
          <p:cNvSpPr/>
          <p:nvPr/>
        </p:nvSpPr>
        <p:spPr>
          <a:xfrm rot="17595990" flipH="1">
            <a:off x="2198144" y="1706046"/>
            <a:ext cx="375533" cy="1712204"/>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Curved Right Arrow 30"/>
          <p:cNvSpPr/>
          <p:nvPr/>
        </p:nvSpPr>
        <p:spPr>
          <a:xfrm rot="15225270" flipH="1">
            <a:off x="6338455" y="1682470"/>
            <a:ext cx="375533" cy="1712204"/>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Curved Right Arrow 31"/>
          <p:cNvSpPr/>
          <p:nvPr/>
        </p:nvSpPr>
        <p:spPr>
          <a:xfrm rot="3710531" flipH="1">
            <a:off x="6871110" y="3123172"/>
            <a:ext cx="375533" cy="1712204"/>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Curved Right Arrow 33"/>
          <p:cNvSpPr/>
          <p:nvPr/>
        </p:nvSpPr>
        <p:spPr>
          <a:xfrm rot="6316903" flipH="1">
            <a:off x="1610881" y="3123172"/>
            <a:ext cx="375533" cy="1712204"/>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Curved Right Arrow 36"/>
          <p:cNvSpPr/>
          <p:nvPr/>
        </p:nvSpPr>
        <p:spPr>
          <a:xfrm rot="5400000">
            <a:off x="3925661" y="-1459593"/>
            <a:ext cx="740352" cy="6745019"/>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p:cNvSpPr txBox="1"/>
          <p:nvPr/>
        </p:nvSpPr>
        <p:spPr>
          <a:xfrm>
            <a:off x="7704348" y="3342941"/>
            <a:ext cx="13321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0000"/>
                </a:solidFill>
                <a:effectLst/>
                <a:uLnTx/>
                <a:uFillTx/>
                <a:latin typeface="Calibri"/>
                <a:ea typeface="+mn-ea"/>
                <a:cs typeface="+mn-cs"/>
              </a:rPr>
              <a:t>Commissioning</a:t>
            </a:r>
          </a:p>
        </p:txBody>
      </p:sp>
      <p:sp>
        <p:nvSpPr>
          <p:cNvPr id="21" name="TextBox 20"/>
          <p:cNvSpPr txBox="1"/>
          <p:nvPr/>
        </p:nvSpPr>
        <p:spPr>
          <a:xfrm>
            <a:off x="3162325" y="5640076"/>
            <a:ext cx="11161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Patient needs</a:t>
            </a:r>
          </a:p>
        </p:txBody>
      </p:sp>
      <p:sp>
        <p:nvSpPr>
          <p:cNvPr id="22" name="TextBox 21"/>
          <p:cNvSpPr txBox="1"/>
          <p:nvPr/>
        </p:nvSpPr>
        <p:spPr>
          <a:xfrm>
            <a:off x="5260664" y="5630407"/>
            <a:ext cx="11161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Benefits to patients</a:t>
            </a:r>
          </a:p>
        </p:txBody>
      </p:sp>
      <p:sp>
        <p:nvSpPr>
          <p:cNvPr id="23" name="TextBox 22"/>
          <p:cNvSpPr txBox="1"/>
          <p:nvPr/>
        </p:nvSpPr>
        <p:spPr>
          <a:xfrm>
            <a:off x="2886336" y="4351053"/>
            <a:ext cx="11161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Research co-design</a:t>
            </a:r>
          </a:p>
        </p:txBody>
      </p:sp>
      <p:sp>
        <p:nvSpPr>
          <p:cNvPr id="24" name="TextBox 23"/>
          <p:cNvSpPr txBox="1"/>
          <p:nvPr/>
        </p:nvSpPr>
        <p:spPr>
          <a:xfrm>
            <a:off x="2673968" y="1589818"/>
            <a:ext cx="332248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Decision making informs policy</a:t>
            </a:r>
          </a:p>
        </p:txBody>
      </p:sp>
      <p:sp>
        <p:nvSpPr>
          <p:cNvPr id="25" name="TextBox 24"/>
          <p:cNvSpPr txBox="1"/>
          <p:nvPr/>
        </p:nvSpPr>
        <p:spPr>
          <a:xfrm>
            <a:off x="1415937" y="2334829"/>
            <a:ext cx="106783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Policy informs research</a:t>
            </a:r>
          </a:p>
        </p:txBody>
      </p:sp>
      <p:sp>
        <p:nvSpPr>
          <p:cNvPr id="26" name="TextBox 25"/>
          <p:cNvSpPr txBox="1"/>
          <p:nvPr/>
        </p:nvSpPr>
        <p:spPr>
          <a:xfrm>
            <a:off x="5289388" y="4087150"/>
            <a:ext cx="111612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0000"/>
                </a:solidFill>
                <a:effectLst/>
                <a:uLnTx/>
                <a:uFillTx/>
                <a:latin typeface="Calibri"/>
                <a:ea typeface="+mn-ea"/>
                <a:cs typeface="+mn-cs"/>
              </a:rPr>
              <a:t>Clinical care change</a:t>
            </a:r>
          </a:p>
        </p:txBody>
      </p:sp>
      <p:cxnSp>
        <p:nvCxnSpPr>
          <p:cNvPr id="10" name="Straight Arrow Connector 9"/>
          <p:cNvCxnSpPr>
            <a:stCxn id="26" idx="2"/>
          </p:cNvCxnSpPr>
          <p:nvPr/>
        </p:nvCxnSpPr>
        <p:spPr>
          <a:xfrm flipH="1">
            <a:off x="5818726" y="4918147"/>
            <a:ext cx="28724" cy="61463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H="1">
            <a:off x="6376788" y="3718518"/>
            <a:ext cx="1795612" cy="18142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Curved Right Arrow 38"/>
          <p:cNvSpPr/>
          <p:nvPr/>
        </p:nvSpPr>
        <p:spPr>
          <a:xfrm rot="17870689">
            <a:off x="2191062" y="1981520"/>
            <a:ext cx="1245429" cy="6621739"/>
          </a:xfrm>
          <a:prstGeom prst="curvedRightArrow">
            <a:avLst>
              <a:gd name="adj1" fmla="val 5914"/>
              <a:gd name="adj2" fmla="val 24151"/>
              <a:gd name="adj3" fmla="val 126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6"/>
          <p:cNvSpPr txBox="1"/>
          <p:nvPr/>
        </p:nvSpPr>
        <p:spPr>
          <a:xfrm>
            <a:off x="3857186" y="3235799"/>
            <a:ext cx="14121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44546A"/>
                </a:solidFill>
                <a:effectLst/>
                <a:uLnTx/>
                <a:uFillTx/>
                <a:latin typeface="Calibri"/>
                <a:ea typeface="+mn-ea"/>
                <a:cs typeface="+mn-cs"/>
              </a:rPr>
              <a:t>Co-production</a:t>
            </a:r>
          </a:p>
        </p:txBody>
      </p:sp>
      <p:sp>
        <p:nvSpPr>
          <p:cNvPr id="7" name="Title 6"/>
          <p:cNvSpPr>
            <a:spLocks noGrp="1"/>
          </p:cNvSpPr>
          <p:nvPr>
            <p:ph type="title"/>
          </p:nvPr>
        </p:nvSpPr>
        <p:spPr/>
        <p:txBody>
          <a:bodyPr/>
          <a:lstStyle/>
          <a:p>
            <a:r>
              <a:rPr lang="en-GB" dirty="0" smtClean="0"/>
              <a:t>Knowledge mobilisation</a:t>
            </a:r>
            <a:endParaRPr lang="en-GB" dirty="0"/>
          </a:p>
        </p:txBody>
      </p:sp>
    </p:spTree>
    <p:extLst>
      <p:ext uri="{BB962C8B-B14F-4D97-AF65-F5344CB8AC3E}">
        <p14:creationId xmlns:p14="http://schemas.microsoft.com/office/powerpoint/2010/main" val="41339262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1259" t="32281" r="48340" b="19485"/>
          <a:stretch/>
        </p:blipFill>
        <p:spPr>
          <a:xfrm>
            <a:off x="-15498" y="0"/>
            <a:ext cx="9159498" cy="6137752"/>
          </a:xfrm>
          <a:prstGeom prst="rect">
            <a:avLst/>
          </a:prstGeom>
        </p:spPr>
      </p:pic>
      <p:sp>
        <p:nvSpPr>
          <p:cNvPr id="7" name="Rectangle 6"/>
          <p:cNvSpPr/>
          <p:nvPr/>
        </p:nvSpPr>
        <p:spPr>
          <a:xfrm>
            <a:off x="0" y="5373216"/>
            <a:ext cx="9144000" cy="14847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title"/>
          </p:nvPr>
        </p:nvSpPr>
        <p:spPr>
          <a:xfrm>
            <a:off x="125760" y="5589240"/>
            <a:ext cx="8892480" cy="849754"/>
          </a:xfrm>
        </p:spPr>
        <p:txBody>
          <a:bodyPr>
            <a:noAutofit/>
          </a:bodyPr>
          <a:lstStyle/>
          <a:p>
            <a:r>
              <a:rPr lang="en-GB" sz="4000" b="1" i="0" dirty="0" smtClean="0">
                <a:solidFill>
                  <a:schemeClr val="bg1"/>
                </a:solidFill>
              </a:rPr>
              <a:t>2. We often speak different languages</a:t>
            </a:r>
            <a:endParaRPr lang="en-GB" sz="4000" b="1" i="0" dirty="0">
              <a:solidFill>
                <a:schemeClr val="bg1"/>
              </a:solidFill>
            </a:endParaRPr>
          </a:p>
        </p:txBody>
      </p:sp>
    </p:spTree>
    <p:extLst>
      <p:ext uri="{BB962C8B-B14F-4D97-AF65-F5344CB8AC3E}">
        <p14:creationId xmlns:p14="http://schemas.microsoft.com/office/powerpoint/2010/main" val="27105674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321494" y="1484288"/>
            <a:ext cx="4248274" cy="4895949"/>
          </a:xfrm>
        </p:spPr>
        <p:txBody>
          <a:bodyPr/>
          <a:lstStyle/>
          <a:p>
            <a:pPr marL="0" indent="0">
              <a:buNone/>
            </a:pPr>
            <a:r>
              <a:rPr lang="en-GB" sz="2400" b="1" dirty="0" err="1" smtClean="0">
                <a:solidFill>
                  <a:schemeClr val="accent3">
                    <a:lumMod val="75000"/>
                    <a:lumOff val="25000"/>
                  </a:schemeClr>
                </a:solidFill>
              </a:rPr>
              <a:t>Bibliometrics</a:t>
            </a:r>
            <a:endParaRPr lang="en-GB" sz="2400" b="1" dirty="0" smtClean="0">
              <a:solidFill>
                <a:schemeClr val="accent3">
                  <a:lumMod val="75000"/>
                  <a:lumOff val="25000"/>
                </a:schemeClr>
              </a:solidFill>
            </a:endParaRPr>
          </a:p>
          <a:p>
            <a:pPr marL="0" indent="0">
              <a:buNone/>
            </a:pPr>
            <a:r>
              <a:rPr lang="en-GB" sz="2400" b="1" dirty="0" smtClean="0"/>
              <a:t>Demonstrate the scholarly attention for a research output</a:t>
            </a:r>
          </a:p>
          <a:p>
            <a:r>
              <a:rPr lang="en-GB" sz="1800" dirty="0" smtClean="0"/>
              <a:t>Citations based metrics </a:t>
            </a:r>
            <a:r>
              <a:rPr lang="en-GB" sz="1800" i="1" dirty="0" smtClean="0"/>
              <a:t>(</a:t>
            </a:r>
            <a:r>
              <a:rPr lang="en-GB" sz="1800" i="1" dirty="0" err="1" smtClean="0"/>
              <a:t>eg</a:t>
            </a:r>
            <a:r>
              <a:rPr lang="en-GB" sz="1800" i="1" dirty="0" smtClean="0"/>
              <a:t>. citations, H index, field weighted citation impact, percentile rankings) </a:t>
            </a:r>
            <a:r>
              <a:rPr lang="en-GB" sz="1800" dirty="0" smtClean="0"/>
              <a:t>calculate influence by the number of citations against certain benchmarks. </a:t>
            </a:r>
          </a:p>
          <a:p>
            <a:r>
              <a:rPr lang="en-GB" sz="1800" dirty="0" smtClean="0"/>
              <a:t>The basic unit of measurement therefore is the level of </a:t>
            </a:r>
            <a:r>
              <a:rPr lang="en-GB" sz="1800" i="1" dirty="0" smtClean="0"/>
              <a:t>academic referencing. </a:t>
            </a:r>
          </a:p>
          <a:p>
            <a:r>
              <a:rPr lang="en-GB" sz="1800" dirty="0" err="1" smtClean="0"/>
              <a:t>Bibliometrics</a:t>
            </a:r>
            <a:r>
              <a:rPr lang="en-GB" sz="1800" dirty="0" smtClean="0"/>
              <a:t> do not demonstrate change </a:t>
            </a:r>
            <a:endParaRPr lang="en-GB" sz="1800" dirty="0"/>
          </a:p>
        </p:txBody>
      </p:sp>
      <p:sp>
        <p:nvSpPr>
          <p:cNvPr id="5" name="Title 4"/>
          <p:cNvSpPr>
            <a:spLocks noGrp="1"/>
          </p:cNvSpPr>
          <p:nvPr>
            <p:ph type="title"/>
          </p:nvPr>
        </p:nvSpPr>
        <p:spPr/>
        <p:txBody>
          <a:bodyPr/>
          <a:lstStyle/>
          <a:p>
            <a:r>
              <a:rPr lang="en-GB" sz="3600" dirty="0" err="1" smtClean="0"/>
              <a:t>Bibliometrics</a:t>
            </a:r>
            <a:r>
              <a:rPr lang="en-GB" sz="3600" dirty="0" smtClean="0"/>
              <a:t> vs. impact measures</a:t>
            </a:r>
            <a:endParaRPr lang="en-GB" sz="3600" dirty="0"/>
          </a:p>
        </p:txBody>
      </p:sp>
      <p:sp>
        <p:nvSpPr>
          <p:cNvPr id="4" name="Content Placeholder 3"/>
          <p:cNvSpPr>
            <a:spLocks noGrp="1"/>
          </p:cNvSpPr>
          <p:nvPr>
            <p:ph sz="quarter" idx="4294967295"/>
          </p:nvPr>
        </p:nvSpPr>
        <p:spPr>
          <a:xfrm>
            <a:off x="5004048" y="1448544"/>
            <a:ext cx="3959225" cy="4824412"/>
          </a:xfrm>
          <a:prstGeom prst="rect">
            <a:avLst/>
          </a:prstGeom>
        </p:spPr>
        <p:txBody>
          <a:bodyPr/>
          <a:lstStyle/>
          <a:p>
            <a:pPr marL="0" indent="0">
              <a:buNone/>
            </a:pPr>
            <a:r>
              <a:rPr lang="en-GB" sz="2400" b="1" dirty="0" smtClean="0">
                <a:solidFill>
                  <a:schemeClr val="accent3">
                    <a:lumMod val="75000"/>
                    <a:lumOff val="25000"/>
                  </a:schemeClr>
                </a:solidFill>
              </a:rPr>
              <a:t>Impact measures</a:t>
            </a:r>
          </a:p>
          <a:p>
            <a:pPr marL="0" indent="0">
              <a:buNone/>
            </a:pPr>
            <a:r>
              <a:rPr lang="en-GB" sz="2400" b="1" dirty="0" smtClean="0"/>
              <a:t>Demonstrate the nature and extent of research-led changes (impacts) beyond academia</a:t>
            </a:r>
          </a:p>
          <a:p>
            <a:r>
              <a:rPr lang="en-GB" sz="1800" dirty="0" smtClean="0"/>
              <a:t>Impact does not always arise from a specific output</a:t>
            </a:r>
            <a:r>
              <a:rPr lang="en-GB" sz="1800" dirty="0"/>
              <a:t>;</a:t>
            </a:r>
            <a:r>
              <a:rPr lang="en-GB" sz="1800" dirty="0" smtClean="0"/>
              <a:t> may be achieved through wider engagement during the research process</a:t>
            </a:r>
            <a:endParaRPr lang="en-GB" sz="1800" dirty="0"/>
          </a:p>
          <a:p>
            <a:r>
              <a:rPr lang="en-GB" sz="1800" dirty="0" smtClean="0"/>
              <a:t>Impact measures may be quantitative or qualitative</a:t>
            </a:r>
          </a:p>
          <a:p>
            <a:r>
              <a:rPr lang="en-GB" sz="1800" dirty="0" smtClean="0"/>
              <a:t>Measurement is of anything which demonstrates change beyond academia, arising from research  </a:t>
            </a:r>
            <a:endParaRPr lang="en-GB" sz="1800" i="1" dirty="0" smtClean="0"/>
          </a:p>
          <a:p>
            <a:endParaRPr lang="en-GB" dirty="0"/>
          </a:p>
        </p:txBody>
      </p:sp>
      <p:sp>
        <p:nvSpPr>
          <p:cNvPr id="7" name="Rectangle 6"/>
          <p:cNvSpPr/>
          <p:nvPr/>
        </p:nvSpPr>
        <p:spPr>
          <a:xfrm>
            <a:off x="4569768" y="1521035"/>
            <a:ext cx="146248" cy="4679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9391167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GB" sz="3600" dirty="0" smtClean="0">
                <a:solidFill>
                  <a:schemeClr val="bg1"/>
                </a:solidFill>
              </a:rPr>
              <a:t>University influence vs. REF impact</a:t>
            </a:r>
            <a:endParaRPr lang="en-GB" sz="3600" dirty="0">
              <a:solidFill>
                <a:schemeClr val="bg1"/>
              </a:solidFill>
            </a:endParaRPr>
          </a:p>
        </p:txBody>
      </p:sp>
      <p:sp>
        <p:nvSpPr>
          <p:cNvPr id="27" name="Rectangle 26"/>
          <p:cNvSpPr/>
          <p:nvPr/>
        </p:nvSpPr>
        <p:spPr>
          <a:xfrm>
            <a:off x="-108520" y="1340272"/>
            <a:ext cx="9252520" cy="55177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7" name="Group 16"/>
          <p:cNvGrpSpPr/>
          <p:nvPr/>
        </p:nvGrpSpPr>
        <p:grpSpPr>
          <a:xfrm>
            <a:off x="251520" y="1398368"/>
            <a:ext cx="5256584" cy="5278452"/>
            <a:chOff x="1763688" y="1462916"/>
            <a:chExt cx="5256584" cy="5278452"/>
          </a:xfrm>
        </p:grpSpPr>
        <p:sp>
          <p:nvSpPr>
            <p:cNvPr id="6" name="Oval 5"/>
            <p:cNvSpPr/>
            <p:nvPr/>
          </p:nvSpPr>
          <p:spPr>
            <a:xfrm>
              <a:off x="1763688" y="1484784"/>
              <a:ext cx="5256584" cy="52565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TextBox 6"/>
            <p:cNvSpPr txBox="1"/>
            <p:nvPr/>
          </p:nvSpPr>
          <p:spPr>
            <a:xfrm>
              <a:off x="3707904" y="1462916"/>
              <a:ext cx="174399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rgbClr val="FFFFFF"/>
                  </a:solidFill>
                  <a:effectLst/>
                  <a:uLnTx/>
                  <a:uFillTx/>
                  <a:latin typeface="Calibri"/>
                  <a:ea typeface="+mn-ea"/>
                  <a:cs typeface="+mn-cs"/>
                </a:rPr>
                <a:t>University influence</a:t>
              </a:r>
              <a:endParaRPr kumimoji="0" lang="en-GB" sz="16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18" name="Group 17"/>
          <p:cNvGrpSpPr/>
          <p:nvPr/>
        </p:nvGrpSpPr>
        <p:grpSpPr>
          <a:xfrm>
            <a:off x="1331652" y="1822335"/>
            <a:ext cx="5191841" cy="4854485"/>
            <a:chOff x="2267745" y="1970729"/>
            <a:chExt cx="5040559" cy="4713033"/>
          </a:xfrm>
        </p:grpSpPr>
        <p:sp>
          <p:nvSpPr>
            <p:cNvPr id="8" name="Oval 7"/>
            <p:cNvSpPr/>
            <p:nvPr/>
          </p:nvSpPr>
          <p:spPr>
            <a:xfrm>
              <a:off x="2267745" y="1970729"/>
              <a:ext cx="4531762" cy="4713033"/>
            </a:xfrm>
            <a:prstGeom prst="ellipse">
              <a:avLst/>
            </a:prstGeom>
            <a:solidFill>
              <a:schemeClr val="tx1">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TextBox 8"/>
            <p:cNvSpPr txBox="1"/>
            <p:nvPr/>
          </p:nvSpPr>
          <p:spPr>
            <a:xfrm>
              <a:off x="4139952" y="2110130"/>
              <a:ext cx="3168352" cy="3286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smtClean="0">
                  <a:ln>
                    <a:noFill/>
                  </a:ln>
                  <a:solidFill>
                    <a:srgbClr val="FFFFFF"/>
                  </a:solidFill>
                  <a:effectLst/>
                  <a:uLnTx/>
                  <a:uFillTx/>
                  <a:latin typeface="Calibri"/>
                  <a:ea typeface="+mn-ea"/>
                  <a:cs typeface="+mn-cs"/>
                </a:rPr>
                <a:t>Research </a:t>
              </a:r>
              <a:endParaRPr kumimoji="0" lang="en-GB" sz="16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19" name="Group 18"/>
          <p:cNvGrpSpPr/>
          <p:nvPr/>
        </p:nvGrpSpPr>
        <p:grpSpPr>
          <a:xfrm>
            <a:off x="2434861" y="2424642"/>
            <a:ext cx="4088633" cy="4252178"/>
            <a:chOff x="2988772" y="2386268"/>
            <a:chExt cx="4088633" cy="4252178"/>
          </a:xfrm>
        </p:grpSpPr>
        <p:sp>
          <p:nvSpPr>
            <p:cNvPr id="15" name="Oval 14"/>
            <p:cNvSpPr/>
            <p:nvPr/>
          </p:nvSpPr>
          <p:spPr>
            <a:xfrm>
              <a:off x="2988772" y="2386268"/>
              <a:ext cx="4088633" cy="4252178"/>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 name="TextBox 15"/>
            <p:cNvSpPr txBox="1"/>
            <p:nvPr/>
          </p:nvSpPr>
          <p:spPr>
            <a:xfrm>
              <a:off x="4162033" y="2589419"/>
              <a:ext cx="21381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srgbClr val="FFFFFF"/>
                  </a:solidFill>
                  <a:effectLst/>
                  <a:uLnTx/>
                  <a:uFillTx/>
                  <a:latin typeface="Calibri"/>
                  <a:ea typeface="+mn-ea"/>
                  <a:cs typeface="+mn-cs"/>
                </a:rPr>
                <a:t>Meeting the </a:t>
              </a:r>
              <a:r>
                <a:rPr kumimoji="0" lang="en-GB" sz="1400" b="0" i="0" u="none" strike="noStrike" kern="1200" cap="none" spc="0" normalizeH="0" baseline="0" noProof="0" dirty="0" err="1" smtClean="0">
                  <a:ln>
                    <a:noFill/>
                  </a:ln>
                  <a:solidFill>
                    <a:srgbClr val="FFFFFF"/>
                  </a:solidFill>
                  <a:effectLst/>
                  <a:uLnTx/>
                  <a:uFillTx/>
                  <a:latin typeface="Calibri"/>
                  <a:ea typeface="+mn-ea"/>
                  <a:cs typeface="+mn-cs"/>
                </a:rPr>
                <a:t>Frascati</a:t>
              </a:r>
              <a:r>
                <a:rPr kumimoji="0" lang="en-GB" sz="1400" b="0" i="0" u="none" strike="noStrike" kern="1200" cap="none" spc="0" normalizeH="0" baseline="0" noProof="0" dirty="0" smtClean="0">
                  <a:ln>
                    <a:noFill/>
                  </a:ln>
                  <a:solidFill>
                    <a:srgbClr val="FFFFFF"/>
                  </a:solidFill>
                  <a:effectLst/>
                  <a:uLnTx/>
                  <a:uFillTx/>
                  <a:latin typeface="Calibri"/>
                  <a:ea typeface="+mn-ea"/>
                  <a:cs typeface="+mn-cs"/>
                </a:rPr>
                <a:t> definition</a:t>
              </a:r>
              <a:endParaRPr kumimoji="0" lang="en-GB" sz="14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2" name="Group 1"/>
          <p:cNvGrpSpPr/>
          <p:nvPr/>
        </p:nvGrpSpPr>
        <p:grpSpPr>
          <a:xfrm>
            <a:off x="3491892" y="3089962"/>
            <a:ext cx="3586858" cy="3586858"/>
            <a:chOff x="3419872" y="3245036"/>
            <a:chExt cx="3575800" cy="3575800"/>
          </a:xfrm>
        </p:grpSpPr>
        <p:sp>
          <p:nvSpPr>
            <p:cNvPr id="10" name="Oval 9"/>
            <p:cNvSpPr/>
            <p:nvPr/>
          </p:nvSpPr>
          <p:spPr>
            <a:xfrm>
              <a:off x="3419872" y="3245036"/>
              <a:ext cx="3575800" cy="3575800"/>
            </a:xfrm>
            <a:prstGeom prst="ellipse">
              <a:avLst/>
            </a:prstGeom>
            <a:solidFill>
              <a:schemeClr val="accent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TextBox 10"/>
            <p:cNvSpPr txBox="1"/>
            <p:nvPr/>
          </p:nvSpPr>
          <p:spPr>
            <a:xfrm>
              <a:off x="4152432" y="3469396"/>
              <a:ext cx="22395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FFFFFF"/>
                  </a:solidFill>
                  <a:effectLst/>
                  <a:uLnTx/>
                  <a:uFillTx/>
                  <a:latin typeface="Calibri"/>
                  <a:ea typeface="+mn-ea"/>
                  <a:cs typeface="+mn-cs"/>
                </a:rPr>
                <a:t>Undertaken since 2000/ independent staff start date &gt;00</a:t>
              </a:r>
              <a:endParaRPr kumimoji="0" lang="en-GB" sz="12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3" name="Group 2"/>
          <p:cNvGrpSpPr/>
          <p:nvPr/>
        </p:nvGrpSpPr>
        <p:grpSpPr>
          <a:xfrm>
            <a:off x="4499992" y="3716718"/>
            <a:ext cx="2960102" cy="2960102"/>
            <a:chOff x="4377901" y="4044390"/>
            <a:chExt cx="2776446" cy="2776446"/>
          </a:xfrm>
        </p:grpSpPr>
        <p:sp>
          <p:nvSpPr>
            <p:cNvPr id="13" name="Oval 12"/>
            <p:cNvSpPr/>
            <p:nvPr/>
          </p:nvSpPr>
          <p:spPr>
            <a:xfrm>
              <a:off x="4377901" y="4044390"/>
              <a:ext cx="2776446" cy="2776446"/>
            </a:xfrm>
            <a:prstGeom prst="ellipse">
              <a:avLst/>
            </a:prstGeom>
            <a:solidFill>
              <a:schemeClr val="accent1">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TextBox 13"/>
            <p:cNvSpPr txBox="1"/>
            <p:nvPr/>
          </p:nvSpPr>
          <p:spPr>
            <a:xfrm>
              <a:off x="4899016" y="4223315"/>
              <a:ext cx="1468024" cy="606230"/>
            </a:xfrm>
            <a:prstGeom prst="rect">
              <a:avLst/>
            </a:prstGeom>
            <a:noFill/>
          </p:spPr>
          <p:txBody>
            <a:bodyPr wrap="square" rtlCol="0">
              <a:spAutoFit/>
            </a:bodyPr>
            <a:lstStyle>
              <a:defPPr>
                <a:defRPr lang="en-US"/>
              </a:defPPr>
              <a:lvl1pPr algn="ctr">
                <a:defRPr sz="1200">
                  <a:solidFill>
                    <a:schemeClr val="tx1">
                      <a:lumMod val="90000"/>
                      <a:lumOff val="1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E5E">
                      <a:lumMod val="90000"/>
                      <a:lumOff val="10000"/>
                    </a:srgbClr>
                  </a:solidFill>
                  <a:effectLst/>
                  <a:uLnTx/>
                  <a:uFillTx/>
                  <a:latin typeface="Calibri"/>
                  <a:ea typeface="+mn-ea"/>
                  <a:cs typeface="+mn-cs"/>
                </a:rPr>
                <a:t>With impact shown between 2013 and 2020 </a:t>
              </a:r>
            </a:p>
          </p:txBody>
        </p:sp>
      </p:grpSp>
      <p:grpSp>
        <p:nvGrpSpPr>
          <p:cNvPr id="5" name="Group 4"/>
          <p:cNvGrpSpPr/>
          <p:nvPr/>
        </p:nvGrpSpPr>
        <p:grpSpPr>
          <a:xfrm>
            <a:off x="5508104" y="4324495"/>
            <a:ext cx="2352325" cy="2352325"/>
            <a:chOff x="5356611" y="4622765"/>
            <a:chExt cx="2198071" cy="2198071"/>
          </a:xfrm>
        </p:grpSpPr>
        <p:sp>
          <p:nvSpPr>
            <p:cNvPr id="20" name="Oval 19"/>
            <p:cNvSpPr/>
            <p:nvPr/>
          </p:nvSpPr>
          <p:spPr>
            <a:xfrm>
              <a:off x="5356611" y="4622765"/>
              <a:ext cx="2198071" cy="2198071"/>
            </a:xfrm>
            <a:prstGeom prst="ellipse">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1" name="TextBox 20"/>
            <p:cNvSpPr txBox="1"/>
            <p:nvPr/>
          </p:nvSpPr>
          <p:spPr>
            <a:xfrm>
              <a:off x="5655252" y="4855275"/>
              <a:ext cx="14516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002E5E">
                      <a:lumMod val="90000"/>
                      <a:lumOff val="10000"/>
                    </a:srgbClr>
                  </a:solidFill>
                  <a:effectLst/>
                  <a:uLnTx/>
                  <a:uFillTx/>
                  <a:latin typeface="Calibri"/>
                  <a:ea typeface="+mn-ea"/>
                  <a:cs typeface="+mn-cs"/>
                </a:rPr>
                <a:t>With evidence of impacts</a:t>
              </a:r>
              <a:endParaRPr kumimoji="0" lang="en-GB" sz="1200" b="0" i="0" u="none" strike="noStrike" kern="1200" cap="none" spc="0" normalizeH="0" baseline="0" noProof="0" dirty="0">
                <a:ln>
                  <a:noFill/>
                </a:ln>
                <a:solidFill>
                  <a:srgbClr val="002E5E">
                    <a:lumMod val="90000"/>
                    <a:lumOff val="10000"/>
                  </a:srgbClr>
                </a:solidFill>
                <a:effectLst/>
                <a:uLnTx/>
                <a:uFillTx/>
                <a:latin typeface="Calibri"/>
                <a:ea typeface="+mn-ea"/>
                <a:cs typeface="+mn-cs"/>
              </a:endParaRPr>
            </a:p>
          </p:txBody>
        </p:sp>
      </p:grpSp>
      <p:grpSp>
        <p:nvGrpSpPr>
          <p:cNvPr id="12" name="Group 11"/>
          <p:cNvGrpSpPr/>
          <p:nvPr/>
        </p:nvGrpSpPr>
        <p:grpSpPr>
          <a:xfrm>
            <a:off x="6501771" y="4865636"/>
            <a:ext cx="1811184" cy="1811184"/>
            <a:chOff x="6196024" y="5090466"/>
            <a:chExt cx="1730370" cy="1730370"/>
          </a:xfrm>
        </p:grpSpPr>
        <p:sp>
          <p:nvSpPr>
            <p:cNvPr id="22" name="Oval 21"/>
            <p:cNvSpPr/>
            <p:nvPr/>
          </p:nvSpPr>
          <p:spPr>
            <a:xfrm>
              <a:off x="6196024" y="5090466"/>
              <a:ext cx="1730370" cy="173037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TextBox 22"/>
            <p:cNvSpPr txBox="1"/>
            <p:nvPr/>
          </p:nvSpPr>
          <p:spPr>
            <a:xfrm>
              <a:off x="6261867" y="5263186"/>
              <a:ext cx="1232193" cy="8968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rgbClr val="002E5E">
                      <a:lumMod val="90000"/>
                      <a:lumOff val="10000"/>
                    </a:srgbClr>
                  </a:solidFill>
                  <a:effectLst/>
                  <a:uLnTx/>
                  <a:uFillTx/>
                  <a:latin typeface="Calibri"/>
                  <a:ea typeface="+mn-ea"/>
                  <a:cs typeface="+mn-cs"/>
                </a:rPr>
                <a:t>Selected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smtClean="0">
                  <a:ln>
                    <a:noFill/>
                  </a:ln>
                  <a:solidFill>
                    <a:srgbClr val="002E5E">
                      <a:lumMod val="90000"/>
                      <a:lumOff val="10000"/>
                    </a:srgbClr>
                  </a:solidFill>
                  <a:effectLst/>
                  <a:uLnTx/>
                  <a:uFillTx/>
                  <a:latin typeface="Calibri"/>
                  <a:ea typeface="+mn-ea"/>
                  <a:cs typeface="+mn-cs"/>
                </a:rPr>
                <a:t>(+ considered strongest)  to meet FTE: case study ratio</a:t>
              </a:r>
              <a:endParaRPr kumimoji="0" lang="en-GB" sz="1100" b="0" i="0" u="none" strike="noStrike" kern="1200" cap="none" spc="0" normalizeH="0" baseline="0" noProof="0" dirty="0">
                <a:ln>
                  <a:noFill/>
                </a:ln>
                <a:solidFill>
                  <a:srgbClr val="002E5E">
                    <a:lumMod val="90000"/>
                    <a:lumOff val="10000"/>
                  </a:srgbClr>
                </a:solidFill>
                <a:effectLst/>
                <a:uLnTx/>
                <a:uFillTx/>
                <a:latin typeface="Calibri"/>
                <a:ea typeface="+mn-ea"/>
                <a:cs typeface="+mn-cs"/>
              </a:endParaRPr>
            </a:p>
          </p:txBody>
        </p:sp>
      </p:grpSp>
      <p:grpSp>
        <p:nvGrpSpPr>
          <p:cNvPr id="26" name="Group 25"/>
          <p:cNvGrpSpPr/>
          <p:nvPr/>
        </p:nvGrpSpPr>
        <p:grpSpPr>
          <a:xfrm>
            <a:off x="7552536" y="5445224"/>
            <a:ext cx="1231596" cy="1231596"/>
            <a:chOff x="7211121" y="5589240"/>
            <a:chExt cx="1231596" cy="1231596"/>
          </a:xfrm>
        </p:grpSpPr>
        <p:sp>
          <p:nvSpPr>
            <p:cNvPr id="24" name="Oval 23"/>
            <p:cNvSpPr/>
            <p:nvPr/>
          </p:nvSpPr>
          <p:spPr>
            <a:xfrm>
              <a:off x="7211121" y="5589240"/>
              <a:ext cx="1231596" cy="1231596"/>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25" name="TextBox 24"/>
            <p:cNvSpPr txBox="1"/>
            <p:nvPr/>
          </p:nvSpPr>
          <p:spPr>
            <a:xfrm>
              <a:off x="7269600" y="5831291"/>
              <a:ext cx="117311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smtClean="0">
                  <a:ln>
                    <a:noFill/>
                  </a:ln>
                  <a:solidFill>
                    <a:srgbClr val="002E5E">
                      <a:lumMod val="90000"/>
                      <a:lumOff val="10000"/>
                    </a:srgbClr>
                  </a:solidFill>
                  <a:effectLst/>
                  <a:uLnTx/>
                  <a:uFillTx/>
                  <a:latin typeface="Calibri"/>
                  <a:ea typeface="+mn-ea"/>
                  <a:cs typeface="+mn-cs"/>
                </a:rPr>
                <a:t>SUBMITTED AS A 5 PAGE CASE STUDY IN A UNIT OF ASSESSMENT </a:t>
              </a:r>
              <a:endParaRPr kumimoji="0" lang="en-GB" sz="1100" b="1" i="0" u="none" strike="noStrike" kern="1200" cap="none" spc="0" normalizeH="0" baseline="0" noProof="0" dirty="0">
                <a:ln>
                  <a:noFill/>
                </a:ln>
                <a:solidFill>
                  <a:srgbClr val="002E5E">
                    <a:lumMod val="90000"/>
                    <a:lumOff val="10000"/>
                  </a:srgbClr>
                </a:solidFill>
                <a:effectLst/>
                <a:uLnTx/>
                <a:uFillTx/>
                <a:latin typeface="Calibri"/>
                <a:ea typeface="+mn-ea"/>
                <a:cs typeface="+mn-cs"/>
              </a:endParaRPr>
            </a:p>
          </p:txBody>
        </p:sp>
      </p:grpSp>
    </p:spTree>
    <p:extLst>
      <p:ext uri="{BB962C8B-B14F-4D97-AF65-F5344CB8AC3E}">
        <p14:creationId xmlns:p14="http://schemas.microsoft.com/office/powerpoint/2010/main" val="311681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098" name="Picture 2" descr="Image result for machinery free"/>
          <p:cNvPicPr>
            <a:picLocks noChangeAspect="1" noChangeArrowheads="1"/>
          </p:cNvPicPr>
          <p:nvPr/>
        </p:nvPicPr>
        <p:blipFill rotWithShape="1">
          <a:blip r:embed="rId3">
            <a:extLst>
              <a:ext uri="{28A0092B-C50C-407E-A947-70E740481C1C}">
                <a14:useLocalDpi xmlns:a14="http://schemas.microsoft.com/office/drawing/2010/main" val="0"/>
              </a:ext>
            </a:extLst>
          </a:blip>
          <a:srcRect l="2104" r="8127"/>
          <a:stretch/>
        </p:blipFill>
        <p:spPr bwMode="auto">
          <a:xfrm>
            <a:off x="-36512" y="0"/>
            <a:ext cx="921702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11560" y="2204864"/>
            <a:ext cx="7920880" cy="2160240"/>
          </a:xfrm>
          <a:solidFill>
            <a:schemeClr val="bg2">
              <a:lumMod val="90000"/>
            </a:schemeClr>
          </a:solidFill>
        </p:spPr>
        <p:txBody>
          <a:bodyPr/>
          <a:lstStyle/>
          <a:p>
            <a:r>
              <a:rPr lang="en-GB" sz="4800" b="1" i="0" dirty="0">
                <a:solidFill>
                  <a:schemeClr val="tx1"/>
                </a:solidFill>
              </a:rPr>
              <a:t>3</a:t>
            </a:r>
            <a:r>
              <a:rPr lang="en-GB" sz="4800" b="1" i="0" dirty="0" smtClean="0">
                <a:solidFill>
                  <a:schemeClr val="tx1"/>
                </a:solidFill>
              </a:rPr>
              <a:t>. Impact case studies show the sausages, not the sausage factory</a:t>
            </a:r>
            <a:endParaRPr lang="en-GB" sz="4800" b="1" i="0" dirty="0">
              <a:solidFill>
                <a:schemeClr val="tx1"/>
              </a:solidFill>
            </a:endParaRPr>
          </a:p>
        </p:txBody>
      </p:sp>
    </p:spTree>
    <p:extLst>
      <p:ext uri="{BB962C8B-B14F-4D97-AF65-F5344CB8AC3E}">
        <p14:creationId xmlns:p14="http://schemas.microsoft.com/office/powerpoint/2010/main" val="1614636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23530" y="549279"/>
            <a:ext cx="8568952" cy="576263"/>
          </a:xfrm>
        </p:spPr>
        <p:txBody>
          <a:bodyPr>
            <a:normAutofit fontScale="90000"/>
          </a:bodyPr>
          <a:lstStyle/>
          <a:p>
            <a:r>
              <a:rPr lang="en-GB" sz="3600" dirty="0"/>
              <a:t>Simon</a:t>
            </a:r>
            <a:endParaRPr lang="en-GB" sz="3200" dirty="0"/>
          </a:p>
        </p:txBody>
      </p:sp>
      <p:sp>
        <p:nvSpPr>
          <p:cNvPr id="5" name="Rectangle 4"/>
          <p:cNvSpPr/>
          <p:nvPr/>
        </p:nvSpPr>
        <p:spPr>
          <a:xfrm>
            <a:off x="755576" y="1443843"/>
            <a:ext cx="8388424" cy="4524315"/>
          </a:xfrm>
          <a:prstGeom prst="rect">
            <a:avLst/>
          </a:prstGeom>
        </p:spPr>
        <p:txBody>
          <a:bodyPr wrap="square">
            <a:spAutoFit/>
          </a:bodyPr>
          <a:lstStyle/>
          <a:p>
            <a:pPr marL="342900" indent="-342900">
              <a:buFont typeface="Arial" panose="020B0604020202020204" pitchFamily="34" charset="0"/>
              <a:buChar char="•"/>
            </a:pPr>
            <a:r>
              <a:rPr lang="en-US" sz="2400" dirty="0"/>
              <a:t>Ex Entrepreneur</a:t>
            </a:r>
          </a:p>
          <a:p>
            <a:pPr marL="342900" indent="-342900">
              <a:buFont typeface="Arial" panose="020B0604020202020204" pitchFamily="34" charset="0"/>
              <a:buChar char="•"/>
            </a:pPr>
            <a:r>
              <a:rPr lang="en-US" sz="2400" dirty="0"/>
              <a:t>Ex Researcher</a:t>
            </a:r>
          </a:p>
          <a:p>
            <a:pPr marL="342900" indent="-342900">
              <a:buFont typeface="Arial" panose="020B0604020202020204" pitchFamily="34" charset="0"/>
              <a:buChar char="•"/>
            </a:pPr>
            <a:r>
              <a:rPr lang="en-US" sz="2400" dirty="0"/>
              <a:t>Research Manager and Administrator</a:t>
            </a:r>
          </a:p>
          <a:p>
            <a:pPr marL="800100" lvl="1" indent="-342900">
              <a:buFont typeface="Arial" panose="020B0604020202020204" pitchFamily="34" charset="0"/>
              <a:buChar char="•"/>
            </a:pPr>
            <a:r>
              <a:rPr lang="en-US" sz="2400" dirty="0"/>
              <a:t>Entrepreneurial</a:t>
            </a:r>
          </a:p>
          <a:p>
            <a:pPr marL="800100" lvl="1" indent="-342900">
              <a:buFont typeface="Arial" panose="020B0604020202020204" pitchFamily="34" charset="0"/>
              <a:buChar char="•"/>
            </a:pPr>
            <a:r>
              <a:rPr lang="en-US" sz="2400" dirty="0"/>
              <a:t>Researching</a:t>
            </a:r>
          </a:p>
          <a:p>
            <a:pPr marL="800100" lvl="1" indent="-342900">
              <a:buFont typeface="Arial" panose="020B0604020202020204" pitchFamily="34" charset="0"/>
              <a:buChar char="•"/>
            </a:pPr>
            <a:r>
              <a:rPr lang="en-US" sz="2400" dirty="0"/>
              <a:t>Teaching</a:t>
            </a:r>
          </a:p>
          <a:p>
            <a:pPr marL="800100" lvl="1"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Open Research Advocate</a:t>
            </a:r>
          </a:p>
          <a:p>
            <a:pPr marL="342900" indent="-342900">
              <a:buFont typeface="Arial" panose="020B0604020202020204" pitchFamily="34" charset="0"/>
              <a:buChar char="•"/>
            </a:pPr>
            <a:r>
              <a:rPr lang="en-US" sz="2400" dirty="0"/>
              <a:t>Metric Tide</a:t>
            </a:r>
          </a:p>
          <a:p>
            <a:pPr marL="342900" indent="-342900">
              <a:buFont typeface="Arial" panose="020B0604020202020204" pitchFamily="34" charset="0"/>
              <a:buChar char="•"/>
            </a:pPr>
            <a:r>
              <a:rPr lang="en-US" sz="2400" dirty="0"/>
              <a:t>Research Administration as a </a:t>
            </a:r>
            <a:r>
              <a:rPr lang="en-US" sz="2400" dirty="0" smtClean="0"/>
              <a:t>Profession (RAAAP)</a:t>
            </a:r>
            <a:endParaRPr lang="en-US" sz="2400" dirty="0"/>
          </a:p>
          <a:p>
            <a:pPr marL="342900" indent="-342900">
              <a:buFont typeface="Arial" panose="020B0604020202020204" pitchFamily="34" charset="0"/>
              <a:buChar char="•"/>
            </a:pPr>
            <a:r>
              <a:rPr lang="en-US" sz="2400" dirty="0"/>
              <a:t>JHU Masters in Research Administration</a:t>
            </a:r>
          </a:p>
          <a:p>
            <a:pPr marL="342900" indent="-342900">
              <a:buFont typeface="Arial" panose="020B0604020202020204" pitchFamily="34" charset="0"/>
              <a:buChar char="•"/>
            </a:pPr>
            <a:r>
              <a:rPr lang="en-US" sz="2400" dirty="0"/>
              <a:t>Journal of Research Management and Administration</a:t>
            </a:r>
          </a:p>
        </p:txBody>
      </p:sp>
      <p:pic>
        <p:nvPicPr>
          <p:cNvPr id="9" name="Picture 8"/>
          <p:cNvPicPr>
            <a:picLocks noChangeAspect="1"/>
          </p:cNvPicPr>
          <p:nvPr/>
        </p:nvPicPr>
        <p:blipFill>
          <a:blip r:embed="rId4"/>
          <a:stretch>
            <a:fillRect/>
          </a:stretch>
        </p:blipFill>
        <p:spPr>
          <a:xfrm>
            <a:off x="7691718" y="6328547"/>
            <a:ext cx="1301674" cy="407858"/>
          </a:xfrm>
          <a:prstGeom prst="rect">
            <a:avLst/>
          </a:prstGeom>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6348" y="6397851"/>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578069" y="6438795"/>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earma.org                     casrai.org </a:t>
            </a:r>
          </a:p>
        </p:txBody>
      </p:sp>
      <p:pic>
        <p:nvPicPr>
          <p:cNvPr id="16" name="Picture 15"/>
          <p:cNvPicPr>
            <a:picLocks noChangeAspect="1"/>
          </p:cNvPicPr>
          <p:nvPr/>
        </p:nvPicPr>
        <p:blipFill>
          <a:blip r:embed="rId6"/>
          <a:stretch>
            <a:fillRect/>
          </a:stretch>
        </p:blipFill>
        <p:spPr>
          <a:xfrm>
            <a:off x="5849655" y="6212909"/>
            <a:ext cx="915307" cy="732245"/>
          </a:xfrm>
          <a:prstGeom prst="rect">
            <a:avLst/>
          </a:prstGeom>
        </p:spPr>
      </p:pic>
      <p:pic>
        <p:nvPicPr>
          <p:cNvPr id="10" name="Picture 9"/>
          <p:cNvPicPr>
            <a:picLocks noChangeAspect="1"/>
          </p:cNvPicPr>
          <p:nvPr/>
        </p:nvPicPr>
        <p:blipFill>
          <a:blip r:embed="rId7"/>
          <a:stretch>
            <a:fillRect/>
          </a:stretch>
        </p:blipFill>
        <p:spPr>
          <a:xfrm>
            <a:off x="76835" y="6146982"/>
            <a:ext cx="1036916" cy="864097"/>
          </a:xfrm>
          <a:prstGeom prst="rect">
            <a:avLst/>
          </a:prstGeom>
        </p:spPr>
      </p:pic>
    </p:spTree>
    <p:extLst>
      <p:ext uri="{BB962C8B-B14F-4D97-AF65-F5344CB8AC3E}">
        <p14:creationId xmlns:p14="http://schemas.microsoft.com/office/powerpoint/2010/main" val="21861395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539750" y="1628800"/>
            <a:ext cx="8135938" cy="4679925"/>
          </a:xfrm>
        </p:spPr>
        <p:txBody>
          <a:bodyPr/>
          <a:lstStyle/>
          <a:p>
            <a:pPr>
              <a:spcAft>
                <a:spcPts val="1200"/>
              </a:spcAft>
            </a:pPr>
            <a:r>
              <a:rPr lang="en-GB" sz="2800" dirty="0"/>
              <a:t>Impact resists </a:t>
            </a:r>
            <a:r>
              <a:rPr lang="en-GB" sz="2800" dirty="0" err="1"/>
              <a:t>templating</a:t>
            </a:r>
            <a:endParaRPr lang="en-GB" sz="2800" dirty="0"/>
          </a:p>
          <a:p>
            <a:pPr>
              <a:spcAft>
                <a:spcPts val="1200"/>
              </a:spcAft>
            </a:pPr>
            <a:r>
              <a:rPr lang="en-GB" sz="2800" dirty="0"/>
              <a:t>Assumption the problem is ‘lack of knowledge’</a:t>
            </a:r>
          </a:p>
          <a:p>
            <a:pPr>
              <a:spcAft>
                <a:spcPts val="1200"/>
              </a:spcAft>
            </a:pPr>
            <a:r>
              <a:rPr lang="en-GB" sz="2800" dirty="0"/>
              <a:t>Requires time and effort</a:t>
            </a:r>
          </a:p>
          <a:p>
            <a:pPr>
              <a:spcAft>
                <a:spcPts val="1200"/>
              </a:spcAft>
            </a:pPr>
            <a:r>
              <a:rPr lang="en-GB" sz="2800" dirty="0"/>
              <a:t>Requires knowledge broker and translation skills</a:t>
            </a:r>
          </a:p>
          <a:p>
            <a:pPr>
              <a:spcAft>
                <a:spcPts val="1200"/>
              </a:spcAft>
            </a:pPr>
            <a:r>
              <a:rPr lang="en-GB" sz="2800" dirty="0"/>
              <a:t>Insufficient implementation planning</a:t>
            </a:r>
          </a:p>
          <a:p>
            <a:pPr>
              <a:spcAft>
                <a:spcPts val="1200"/>
              </a:spcAft>
            </a:pPr>
            <a:r>
              <a:rPr lang="en-GB" sz="2800" dirty="0"/>
              <a:t>Can be an afterthought</a:t>
            </a:r>
          </a:p>
          <a:p>
            <a:pPr>
              <a:spcAft>
                <a:spcPts val="1200"/>
              </a:spcAft>
            </a:pPr>
            <a:r>
              <a:rPr lang="en-GB" sz="2800" dirty="0"/>
              <a:t>May meet with resistance </a:t>
            </a:r>
          </a:p>
          <a:p>
            <a:endParaRPr lang="en-GB" sz="2800" dirty="0"/>
          </a:p>
        </p:txBody>
      </p:sp>
      <p:sp>
        <p:nvSpPr>
          <p:cNvPr id="2" name="Title 1"/>
          <p:cNvSpPr>
            <a:spLocks noGrp="1"/>
          </p:cNvSpPr>
          <p:nvPr>
            <p:ph type="title"/>
          </p:nvPr>
        </p:nvSpPr>
        <p:spPr/>
        <p:txBody>
          <a:bodyPr/>
          <a:lstStyle/>
          <a:p>
            <a:r>
              <a:rPr lang="en-GB" dirty="0"/>
              <a:t>Challenges</a:t>
            </a:r>
          </a:p>
        </p:txBody>
      </p:sp>
    </p:spTree>
    <p:extLst>
      <p:ext uri="{BB962C8B-B14F-4D97-AF65-F5344CB8AC3E}">
        <p14:creationId xmlns:p14="http://schemas.microsoft.com/office/powerpoint/2010/main" val="28811672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13" y="0"/>
            <a:ext cx="9180513"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Placeholder 1"/>
          <p:cNvSpPr>
            <a:spLocks noGrp="1"/>
          </p:cNvSpPr>
          <p:nvPr>
            <p:ph type="body" sz="quarter" idx="10"/>
          </p:nvPr>
        </p:nvSpPr>
        <p:spPr/>
        <p:txBody>
          <a:bodyPr/>
          <a:lstStyle/>
          <a:p>
            <a:endParaRPr lang="en-GB"/>
          </a:p>
        </p:txBody>
      </p:sp>
      <p:sp>
        <p:nvSpPr>
          <p:cNvPr id="3" name="Content Placeholder 2"/>
          <p:cNvSpPr>
            <a:spLocks noGrp="1"/>
          </p:cNvSpPr>
          <p:nvPr>
            <p:ph sz="quarter" idx="11"/>
          </p:nvPr>
        </p:nvSpPr>
        <p:spPr/>
        <p:txBody>
          <a:bodyPr/>
          <a:lstStyle/>
          <a:p>
            <a:endParaRPr lang="en-GB" dirty="0"/>
          </a:p>
        </p:txBody>
      </p:sp>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50" t="16762" r="23809" b="8317"/>
          <a:stretch/>
        </p:blipFill>
        <p:spPr bwMode="auto">
          <a:xfrm>
            <a:off x="-36512" y="0"/>
            <a:ext cx="9240112" cy="691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923928" y="5013176"/>
            <a:ext cx="5129919" cy="163121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149 fields of research</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60 impact topics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36 </a:t>
            </a:r>
            <a:r>
              <a:rPr kumimoji="0" lang="en-GB" sz="2000" b="0" i="0" u="none" strike="noStrike" kern="1200" cap="none" spc="0" normalizeH="0" baseline="0" noProof="0" dirty="0" err="1">
                <a:ln>
                  <a:noFill/>
                </a:ln>
                <a:solidFill>
                  <a:prstClr val="black"/>
                </a:solidFill>
                <a:effectLst/>
                <a:uLnTx/>
                <a:uFillTx/>
                <a:latin typeface="Calibri"/>
                <a:ea typeface="+mn-ea"/>
                <a:cs typeface="+mn-cs"/>
              </a:rPr>
              <a:t>UoAs</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3,709 </a:t>
            </a:r>
            <a:r>
              <a:rPr kumimoji="0" lang="en-GB" sz="2000" b="0" i="0" u="none" strike="noStrike" kern="1200" cap="none" spc="0" normalizeH="0" baseline="0" noProof="0" dirty="0">
                <a:ln>
                  <a:noFill/>
                </a:ln>
                <a:solidFill>
                  <a:prstClr val="black"/>
                </a:solidFill>
                <a:effectLst/>
                <a:uLnTx/>
                <a:uFillTx/>
                <a:latin typeface="Calibri"/>
                <a:ea typeface="+mn-ea"/>
                <a:cs typeface="+mn-cs"/>
              </a:rPr>
              <a:t>unique pathways to impact</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Multidisciplinary research and impact</a:t>
            </a:r>
          </a:p>
        </p:txBody>
      </p:sp>
      <p:sp>
        <p:nvSpPr>
          <p:cNvPr id="6" name="Rectangle 5">
            <a:extLst>
              <a:ext uri="{FF2B5EF4-FFF2-40B4-BE49-F238E27FC236}">
                <a16:creationId xmlns:a16="http://schemas.microsoft.com/office/drawing/2014/main" id="{8F9B2E6E-8836-4A2E-8C7F-3334A83E53F6}"/>
              </a:ext>
            </a:extLst>
          </p:cNvPr>
          <p:cNvSpPr/>
          <p:nvPr/>
        </p:nvSpPr>
        <p:spPr>
          <a:xfrm>
            <a:off x="3059832" y="167431"/>
            <a:ext cx="5832648" cy="120032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King’s College London and Digital Science (2015). </a:t>
            </a:r>
            <a:r>
              <a:rPr kumimoji="0" lang="en-GB" sz="1200" b="0" i="1" u="none" strike="noStrike" kern="1200" cap="none" spc="0" normalizeH="0" baseline="0" noProof="0" dirty="0">
                <a:ln>
                  <a:noFill/>
                </a:ln>
                <a:solidFill>
                  <a:prstClr val="black"/>
                </a:solidFill>
                <a:effectLst/>
                <a:uLnTx/>
                <a:uFillTx/>
                <a:latin typeface="Calibri"/>
                <a:ea typeface="+mn-ea"/>
                <a:cs typeface="+mn-cs"/>
              </a:rPr>
              <a:t>The nature, scale and beneficiaries of research impact: An initial analysis of Research Excellence Framework (REF ) 2014 impact case studies. </a:t>
            </a:r>
            <a:r>
              <a:rPr kumimoji="0" lang="en-GB" sz="1200" b="0" i="0" u="none" strike="noStrike" kern="1200" cap="none" spc="0" normalizeH="0" baseline="0" noProof="0" dirty="0">
                <a:ln>
                  <a:noFill/>
                </a:ln>
                <a:solidFill>
                  <a:prstClr val="black"/>
                </a:solidFill>
                <a:effectLst/>
                <a:uLnTx/>
                <a:uFillTx/>
                <a:latin typeface="Calibri"/>
                <a:ea typeface="+mn-ea"/>
                <a:cs typeface="+mn-cs"/>
              </a:rPr>
              <a:t>Bristol, United Kingdom: HEFCE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a:ea typeface="+mn-ea"/>
                <a:cs typeface="+mn-cs"/>
              </a:rPr>
              <a:t>Available from:</a:t>
            </a:r>
          </a:p>
          <a:p>
            <a:pPr lvl="0" algn="r"/>
            <a:r>
              <a:rPr lang="en-GB" sz="1200" dirty="0">
                <a:solidFill>
                  <a:prstClr val="black"/>
                </a:solidFill>
              </a:rPr>
              <a:t>https://</a:t>
            </a:r>
            <a:r>
              <a:rPr lang="en-GB" sz="1200" dirty="0" smtClean="0">
                <a:solidFill>
                  <a:prstClr val="black"/>
                </a:solidFill>
              </a:rPr>
              <a:t>www.kcl.ac.uk/policy-institute/assets/ref-impact.pdf</a:t>
            </a:r>
            <a:endParaRPr lang="en-GB" sz="1200" dirty="0">
              <a:solidFill>
                <a:prstClr val="black"/>
              </a:solidFill>
            </a:endParaRPr>
          </a:p>
        </p:txBody>
      </p:sp>
    </p:spTree>
    <p:extLst>
      <p:ext uri="{BB962C8B-B14F-4D97-AF65-F5344CB8AC3E}">
        <p14:creationId xmlns:p14="http://schemas.microsoft.com/office/powerpoint/2010/main" val="17717067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13" y="0"/>
            <a:ext cx="9180513"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 Placeholder 1"/>
          <p:cNvSpPr>
            <a:spLocks noGrp="1"/>
          </p:cNvSpPr>
          <p:nvPr>
            <p:ph type="body" sz="quarter" idx="10"/>
          </p:nvPr>
        </p:nvSpPr>
        <p:spPr/>
        <p:txBody>
          <a:bodyPr/>
          <a:lstStyle/>
          <a:p>
            <a:endParaRPr lang="en-GB"/>
          </a:p>
        </p:txBody>
      </p:sp>
      <p:sp>
        <p:nvSpPr>
          <p:cNvPr id="3" name="Content Placeholder 2"/>
          <p:cNvSpPr>
            <a:spLocks noGrp="1"/>
          </p:cNvSpPr>
          <p:nvPr>
            <p:ph sz="quarter" idx="11"/>
          </p:nvPr>
        </p:nvSpPr>
        <p:spPr/>
        <p:txBody>
          <a:bodyPr/>
          <a:lstStyle/>
          <a:p>
            <a:endParaRPr lang="en-GB" dirty="0"/>
          </a:p>
        </p:txBody>
      </p:sp>
      <p:sp>
        <p:nvSpPr>
          <p:cNvPr id="5" name="Rectangle 4"/>
          <p:cNvSpPr/>
          <p:nvPr/>
        </p:nvSpPr>
        <p:spPr>
          <a:xfrm>
            <a:off x="4047102" y="5167835"/>
            <a:ext cx="5129919" cy="1323439"/>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149 fields of research</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60 impact topics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36 </a:t>
            </a:r>
            <a:r>
              <a:rPr kumimoji="0" lang="en-GB" sz="2000" b="0" i="0" u="none" strike="noStrike" kern="1200" cap="none" spc="0" normalizeH="0" baseline="0" noProof="0" dirty="0" err="1" smtClean="0">
                <a:ln>
                  <a:noFill/>
                </a:ln>
                <a:solidFill>
                  <a:prstClr val="black"/>
                </a:solidFill>
                <a:effectLst/>
                <a:uLnTx/>
                <a:uFillTx/>
                <a:latin typeface="Calibri"/>
                <a:ea typeface="+mn-ea"/>
                <a:cs typeface="+mn-cs"/>
              </a:rPr>
              <a:t>UoAs</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 </a:t>
            </a:r>
            <a:r>
              <a:rPr kumimoji="0" lang="en-GB" sz="2000" b="0" i="0" u="none" strike="noStrike" kern="1200" cap="none" spc="0" normalizeH="0" baseline="0" noProof="0" dirty="0" smtClean="0">
                <a:ln>
                  <a:noFill/>
                </a:ln>
                <a:solidFill>
                  <a:srgbClr val="7030A0"/>
                </a:solidFill>
                <a:effectLst/>
                <a:uLnTx/>
                <a:uFillTx/>
                <a:latin typeface="Calibri"/>
                <a:ea typeface="+mn-ea"/>
                <a:cs typeface="+mn-cs"/>
              </a:rPr>
              <a:t>(Social Sciences in</a:t>
            </a:r>
            <a:r>
              <a:rPr kumimoji="0" lang="en-GB" sz="2000" b="0" i="0" u="none" strike="noStrike" kern="1200" cap="none" spc="0" normalizeH="0" noProof="0" dirty="0" smtClean="0">
                <a:ln>
                  <a:noFill/>
                </a:ln>
                <a:solidFill>
                  <a:srgbClr val="7030A0"/>
                </a:solidFill>
                <a:effectLst/>
                <a:uLnTx/>
                <a:uFillTx/>
                <a:latin typeface="Calibri"/>
                <a:ea typeface="+mn-ea"/>
                <a:cs typeface="+mn-cs"/>
              </a:rPr>
              <a:t> purple)</a:t>
            </a:r>
            <a:endParaRPr kumimoji="0" lang="en-GB" sz="2000" b="0" i="0" u="none" strike="noStrike" kern="1200" cap="none" spc="0" normalizeH="0" baseline="0" noProof="0" dirty="0">
              <a:ln>
                <a:noFill/>
              </a:ln>
              <a:solidFill>
                <a:srgbClr val="7030A0"/>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Multidisciplinary </a:t>
            </a:r>
            <a:r>
              <a:rPr kumimoji="0" lang="en-GB" sz="2000" b="0" i="0" u="none" strike="noStrike" kern="1200" cap="none" spc="0" normalizeH="0" baseline="0" noProof="0" dirty="0">
                <a:ln>
                  <a:noFill/>
                </a:ln>
                <a:solidFill>
                  <a:prstClr val="black"/>
                </a:solidFill>
                <a:effectLst/>
                <a:uLnTx/>
                <a:uFillTx/>
                <a:latin typeface="Calibri"/>
                <a:ea typeface="+mn-ea"/>
                <a:cs typeface="+mn-cs"/>
              </a:rPr>
              <a:t>research and impact</a:t>
            </a:r>
          </a:p>
        </p:txBody>
      </p:sp>
      <p:sp>
        <p:nvSpPr>
          <p:cNvPr id="6" name="Rectangle 5">
            <a:extLst>
              <a:ext uri="{FF2B5EF4-FFF2-40B4-BE49-F238E27FC236}">
                <a16:creationId xmlns:a16="http://schemas.microsoft.com/office/drawing/2014/main" id="{8F9B2E6E-8836-4A2E-8C7F-3334A83E53F6}"/>
              </a:ext>
            </a:extLst>
          </p:cNvPr>
          <p:cNvSpPr/>
          <p:nvPr/>
        </p:nvSpPr>
        <p:spPr>
          <a:xfrm>
            <a:off x="3059832" y="167431"/>
            <a:ext cx="5832648" cy="120032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a:ea typeface="+mn-ea"/>
                <a:cs typeface="+mn-cs"/>
              </a:rPr>
              <a:t>King’s College London and Digital Science (2015). </a:t>
            </a:r>
            <a:r>
              <a:rPr kumimoji="0" lang="en-GB" sz="1200" b="0" i="1" u="none" strike="noStrike" kern="1200" cap="none" spc="0" normalizeH="0" baseline="0" noProof="0" dirty="0">
                <a:ln>
                  <a:noFill/>
                </a:ln>
                <a:solidFill>
                  <a:prstClr val="black"/>
                </a:solidFill>
                <a:effectLst/>
                <a:uLnTx/>
                <a:uFillTx/>
                <a:latin typeface="Calibri"/>
                <a:ea typeface="+mn-ea"/>
                <a:cs typeface="+mn-cs"/>
              </a:rPr>
              <a:t>The nature, scale and beneficiaries of research impact: An initial analysis of Research Excellence Framework (REF ) 2014 impact case studies. </a:t>
            </a:r>
            <a:r>
              <a:rPr kumimoji="0" lang="en-GB" sz="1200" b="0" i="0" u="none" strike="noStrike" kern="1200" cap="none" spc="0" normalizeH="0" baseline="0" noProof="0" dirty="0">
                <a:ln>
                  <a:noFill/>
                </a:ln>
                <a:solidFill>
                  <a:prstClr val="black"/>
                </a:solidFill>
                <a:effectLst/>
                <a:uLnTx/>
                <a:uFillTx/>
                <a:latin typeface="Calibri"/>
                <a:ea typeface="+mn-ea"/>
                <a:cs typeface="+mn-cs"/>
              </a:rPr>
              <a:t>Bristol, United Kingdom: HEFCE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Calibri"/>
                <a:ea typeface="+mn-ea"/>
                <a:cs typeface="+mn-cs"/>
              </a:rPr>
              <a:t>Available from:</a:t>
            </a:r>
          </a:p>
          <a:p>
            <a:pPr lvl="0" algn="r"/>
            <a:r>
              <a:rPr lang="en-GB" sz="1200" dirty="0">
                <a:solidFill>
                  <a:prstClr val="black"/>
                </a:solidFill>
              </a:rPr>
              <a:t>https://</a:t>
            </a:r>
            <a:r>
              <a:rPr lang="en-GB" sz="1200" dirty="0" smtClean="0">
                <a:solidFill>
                  <a:prstClr val="black"/>
                </a:solidFill>
              </a:rPr>
              <a:t>www.kcl.ac.uk/policy-institute/assets/ref-impact.pdf</a:t>
            </a:r>
            <a:endParaRPr lang="en-GB" sz="1200" dirty="0">
              <a:solidFill>
                <a:prstClr val="black"/>
              </a:solidFill>
            </a:endParaRPr>
          </a:p>
        </p:txBody>
      </p:sp>
      <p:pic>
        <p:nvPicPr>
          <p:cNvPr id="7" name="Picture 6"/>
          <p:cNvPicPr>
            <a:picLocks noChangeAspect="1"/>
          </p:cNvPicPr>
          <p:nvPr/>
        </p:nvPicPr>
        <p:blipFill>
          <a:blip r:embed="rId2"/>
          <a:stretch>
            <a:fillRect/>
          </a:stretch>
        </p:blipFill>
        <p:spPr>
          <a:xfrm>
            <a:off x="0" y="1338985"/>
            <a:ext cx="9140508" cy="4121081"/>
          </a:xfrm>
          <a:prstGeom prst="rect">
            <a:avLst/>
          </a:prstGeom>
        </p:spPr>
      </p:pic>
    </p:spTree>
    <p:extLst>
      <p:ext uri="{BB962C8B-B14F-4D97-AF65-F5344CB8AC3E}">
        <p14:creationId xmlns:p14="http://schemas.microsoft.com/office/powerpoint/2010/main" val="34864127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Image result for network free"/>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b="25478"/>
          <a:stretch/>
        </p:blipFill>
        <p:spPr bwMode="auto">
          <a:xfrm>
            <a:off x="0" y="-919"/>
            <a:ext cx="9144000" cy="68142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47625" y="494267"/>
            <a:ext cx="4012440" cy="2592288"/>
          </a:xfrm>
          <a:solidFill>
            <a:schemeClr val="accent3">
              <a:lumMod val="20000"/>
              <a:lumOff val="80000"/>
              <a:alpha val="53000"/>
            </a:schemeClr>
          </a:solidFill>
        </p:spPr>
        <p:txBody>
          <a:bodyPr/>
          <a:lstStyle/>
          <a:p>
            <a:r>
              <a:rPr lang="en-GB" sz="4400" b="1" i="0" dirty="0" smtClean="0"/>
              <a:t>4. We need healthy, </a:t>
            </a:r>
            <a:r>
              <a:rPr lang="en-GB" sz="4400" b="1" dirty="0" smtClean="0"/>
              <a:t>connected</a:t>
            </a:r>
            <a:r>
              <a:rPr lang="en-GB" sz="4400" b="1" i="0" dirty="0" smtClean="0"/>
              <a:t> institutions</a:t>
            </a:r>
            <a:endParaRPr lang="en-GB" sz="4400" b="1" i="0" dirty="0"/>
          </a:p>
        </p:txBody>
      </p:sp>
      <p:pic>
        <p:nvPicPr>
          <p:cNvPr id="3" name="Picture 2"/>
          <p:cNvPicPr>
            <a:picLocks noChangeAspect="1"/>
          </p:cNvPicPr>
          <p:nvPr/>
        </p:nvPicPr>
        <p:blipFill rotWithShape="1">
          <a:blip r:embed="rId4"/>
          <a:srcRect l="33397" t="12594" r="34503" b="6689"/>
          <a:stretch/>
        </p:blipFill>
        <p:spPr>
          <a:xfrm>
            <a:off x="4718150" y="44624"/>
            <a:ext cx="4360065" cy="6164228"/>
          </a:xfrm>
          <a:prstGeom prst="rect">
            <a:avLst/>
          </a:prstGeom>
          <a:ln>
            <a:solidFill>
              <a:schemeClr val="tx1"/>
            </a:solidFill>
          </a:ln>
        </p:spPr>
      </p:pic>
      <p:sp>
        <p:nvSpPr>
          <p:cNvPr id="18" name="TextBox 17"/>
          <p:cNvSpPr txBox="1"/>
          <p:nvPr/>
        </p:nvSpPr>
        <p:spPr>
          <a:xfrm>
            <a:off x="4718150" y="6156593"/>
            <a:ext cx="4392489" cy="584775"/>
          </a:xfrm>
          <a:prstGeom prst="rect">
            <a:avLst/>
          </a:prstGeom>
          <a:solidFill>
            <a:schemeClr val="accent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Calibri"/>
                <a:ea typeface="+mn-ea"/>
                <a:cs typeface="+mn-cs"/>
              </a:rPr>
              <a:t>Available at https://www.emeraldpublishing.com/resources/</a:t>
            </a:r>
          </a:p>
        </p:txBody>
      </p:sp>
    </p:spTree>
    <p:extLst>
      <p:ext uri="{BB962C8B-B14F-4D97-AF65-F5344CB8AC3E}">
        <p14:creationId xmlns:p14="http://schemas.microsoft.com/office/powerpoint/2010/main" val="24466504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710184" y="0"/>
            <a:ext cx="4433816" cy="68580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itle 1"/>
          <p:cNvSpPr>
            <a:spLocks noGrp="1"/>
          </p:cNvSpPr>
          <p:nvPr>
            <p:ph type="title"/>
          </p:nvPr>
        </p:nvSpPr>
        <p:spPr>
          <a:xfrm>
            <a:off x="5543160" y="1474054"/>
            <a:ext cx="3620639" cy="1602745"/>
          </a:xfrm>
        </p:spPr>
        <p:txBody>
          <a:bodyPr/>
          <a:lstStyle/>
          <a:p>
            <a:r>
              <a:rPr lang="en-GB" sz="4400" b="1" i="0" dirty="0" smtClean="0">
                <a:solidFill>
                  <a:schemeClr val="bg1"/>
                </a:solidFill>
              </a:rPr>
              <a:t>5 Cs of Institutional Impact Health</a:t>
            </a:r>
            <a:endParaRPr lang="en-GB" sz="4400" b="1" i="0" dirty="0">
              <a:solidFill>
                <a:schemeClr val="bg1"/>
              </a:solidFill>
            </a:endParaRPr>
          </a:p>
        </p:txBody>
      </p:sp>
      <p:pic>
        <p:nvPicPr>
          <p:cNvPr id="2052"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3" y="-28796"/>
            <a:ext cx="5530027" cy="77782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35275" y="1772816"/>
            <a:ext cx="3348978" cy="3170099"/>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GB" sz="3200" b="0" i="0" u="none" strike="noStrike" kern="1200" cap="none" spc="0" normalizeH="0" baseline="0" noProof="0" dirty="0" smtClean="0">
                <a:ln>
                  <a:noFill/>
                </a:ln>
                <a:solidFill>
                  <a:prstClr val="black"/>
                </a:solidFill>
                <a:effectLst/>
                <a:uLnTx/>
                <a:uFillTx/>
                <a:latin typeface="MV Boli" panose="02000500030200090000" pitchFamily="2" charset="0"/>
                <a:ea typeface="+mn-ea"/>
                <a:cs typeface="MV Boli" panose="02000500030200090000" pitchFamily="2" charset="0"/>
              </a:rPr>
              <a:t>Commitment</a:t>
            </a:r>
          </a:p>
          <a:p>
            <a:pPr marL="514350" marR="0" lvl="0"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GB" sz="3200" b="0" i="0" u="none" strike="noStrike" kern="1200" cap="none" spc="0" normalizeH="0" baseline="0" noProof="0" dirty="0" smtClean="0">
                <a:ln>
                  <a:noFill/>
                </a:ln>
                <a:solidFill>
                  <a:prstClr val="black"/>
                </a:solidFill>
                <a:effectLst/>
                <a:uLnTx/>
                <a:uFillTx/>
                <a:latin typeface="MV Boli" panose="02000500030200090000" pitchFamily="2" charset="0"/>
                <a:ea typeface="+mn-ea"/>
                <a:cs typeface="MV Boli" panose="02000500030200090000" pitchFamily="2" charset="0"/>
              </a:rPr>
              <a:t>Connectivity</a:t>
            </a:r>
          </a:p>
          <a:p>
            <a:pPr marL="514350" marR="0" lvl="0"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GB" sz="3200" b="0" i="0" u="none" strike="noStrike" kern="1200" cap="none" spc="0" normalizeH="0" baseline="0" noProof="0" dirty="0" smtClean="0">
                <a:ln>
                  <a:noFill/>
                </a:ln>
                <a:solidFill>
                  <a:prstClr val="black"/>
                </a:solidFill>
                <a:effectLst/>
                <a:uLnTx/>
                <a:uFillTx/>
                <a:latin typeface="MV Boli" panose="02000500030200090000" pitchFamily="2" charset="0"/>
                <a:ea typeface="+mn-ea"/>
                <a:cs typeface="MV Boli" panose="02000500030200090000" pitchFamily="2" charset="0"/>
              </a:rPr>
              <a:t>Coproduction</a:t>
            </a:r>
          </a:p>
          <a:p>
            <a:pPr marL="514350" marR="0" lvl="0"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GB" sz="3200" b="0" i="0" u="none" strike="noStrike" kern="1200" cap="none" spc="0" normalizeH="0" baseline="0" noProof="0" dirty="0" smtClean="0">
                <a:ln>
                  <a:noFill/>
                </a:ln>
                <a:solidFill>
                  <a:prstClr val="black"/>
                </a:solidFill>
                <a:effectLst/>
                <a:uLnTx/>
                <a:uFillTx/>
                <a:latin typeface="MV Boli" panose="02000500030200090000" pitchFamily="2" charset="0"/>
                <a:ea typeface="+mn-ea"/>
                <a:cs typeface="MV Boli" panose="02000500030200090000" pitchFamily="2" charset="0"/>
              </a:rPr>
              <a:t>Competencies</a:t>
            </a:r>
          </a:p>
          <a:p>
            <a:pPr marL="514350" marR="0" lvl="0" indent="-514350" algn="l" defTabSz="914400" rtl="0" eaLnBrk="1" fontAlgn="auto" latinLnBrk="0" hangingPunct="1">
              <a:lnSpc>
                <a:spcPct val="100000"/>
              </a:lnSpc>
              <a:spcBef>
                <a:spcPts val="0"/>
              </a:spcBef>
              <a:spcAft>
                <a:spcPts val="1200"/>
              </a:spcAft>
              <a:buClrTx/>
              <a:buSzTx/>
              <a:buFont typeface="+mj-lt"/>
              <a:buAutoNum type="arabicPeriod"/>
              <a:tabLst/>
              <a:defRPr/>
            </a:pPr>
            <a:r>
              <a:rPr kumimoji="0" lang="en-GB" sz="3200" b="0" i="0" u="none" strike="noStrike" kern="1200" cap="none" spc="0" normalizeH="0" baseline="0" noProof="0" dirty="0" smtClean="0">
                <a:ln>
                  <a:noFill/>
                </a:ln>
                <a:solidFill>
                  <a:prstClr val="black"/>
                </a:solidFill>
                <a:effectLst/>
                <a:uLnTx/>
                <a:uFillTx/>
                <a:latin typeface="MV Boli" panose="02000500030200090000" pitchFamily="2" charset="0"/>
                <a:ea typeface="+mn-ea"/>
                <a:cs typeface="MV Boli" panose="02000500030200090000" pitchFamily="2" charset="0"/>
              </a:rPr>
              <a:t>Clarity</a:t>
            </a:r>
            <a:endParaRPr kumimoji="0" lang="en-GB" sz="3200" b="0" i="0" u="none" strike="noStrike" kern="1200" cap="none" spc="0" normalizeH="0" baseline="0" noProof="0" dirty="0">
              <a:ln>
                <a:noFill/>
              </a:ln>
              <a:solidFill>
                <a:prstClr val="black"/>
              </a:solidFill>
              <a:effectLst/>
              <a:uLnTx/>
              <a:uFillTx/>
              <a:latin typeface="MV Boli" panose="02000500030200090000" pitchFamily="2" charset="0"/>
              <a:ea typeface="+mn-ea"/>
              <a:cs typeface="MV Boli" panose="02000500030200090000" pitchFamily="2" charset="0"/>
            </a:endParaRPr>
          </a:p>
        </p:txBody>
      </p:sp>
      <p:pic>
        <p:nvPicPr>
          <p:cNvPr id="2058" name="Picture 10" descr="Image result for pen transparent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483472">
            <a:off x="2415817" y="3618526"/>
            <a:ext cx="4321748" cy="43217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4962" y="6020346"/>
            <a:ext cx="1990512" cy="739093"/>
          </a:xfrm>
          <a:prstGeom prst="rect">
            <a:avLst/>
          </a:prstGeom>
        </p:spPr>
      </p:pic>
    </p:spTree>
    <p:extLst>
      <p:ext uri="{BB962C8B-B14F-4D97-AF65-F5344CB8AC3E}">
        <p14:creationId xmlns:p14="http://schemas.microsoft.com/office/powerpoint/2010/main" val="24618484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Content Placeholder 2"/>
          <p:cNvSpPr>
            <a:spLocks noGrp="1"/>
          </p:cNvSpPr>
          <p:nvPr>
            <p:ph sz="quarter" idx="11"/>
          </p:nvPr>
        </p:nvSpPr>
        <p:spPr/>
        <p:txBody>
          <a:bodyPr/>
          <a:lstStyle/>
          <a:p>
            <a:endParaRPr lang="en-GB" dirty="0"/>
          </a:p>
        </p:txBody>
      </p:sp>
      <p:sp>
        <p:nvSpPr>
          <p:cNvPr id="4" name="Title 3"/>
          <p:cNvSpPr>
            <a:spLocks noGrp="1"/>
          </p:cNvSpPr>
          <p:nvPr>
            <p:ph type="title"/>
          </p:nvPr>
        </p:nvSpPr>
        <p:spPr/>
        <p:txBody>
          <a:bodyPr/>
          <a:lstStyle/>
          <a:p>
            <a:r>
              <a:rPr lang="en-GB" dirty="0" smtClean="0"/>
              <a:t>Competencies </a:t>
            </a:r>
            <a:endParaRPr lang="en-GB" dirty="0"/>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412776"/>
            <a:ext cx="5330824" cy="5330824"/>
          </a:xfrm>
          <a:prstGeom prst="rect">
            <a:avLst/>
          </a:prstGeom>
        </p:spPr>
      </p:pic>
      <p:sp>
        <p:nvSpPr>
          <p:cNvPr id="6" name="TextBox 5">
            <a:extLst>
              <a:ext uri="{FF2B5EF4-FFF2-40B4-BE49-F238E27FC236}">
                <a16:creationId xmlns:a16="http://schemas.microsoft.com/office/drawing/2014/main" id="{178F1B52-7B64-477C-A07C-C9FFE9C19CB2}"/>
              </a:ext>
            </a:extLst>
          </p:cNvPr>
          <p:cNvSpPr txBox="1"/>
          <p:nvPr/>
        </p:nvSpPr>
        <p:spPr>
          <a:xfrm>
            <a:off x="5933127" y="3789040"/>
            <a:ext cx="2742561" cy="203132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E5E"/>
                </a:solidFill>
                <a:effectLst/>
                <a:uLnTx/>
                <a:uFillTx/>
                <a:latin typeface="Verdana" panose="020B0604030504040204" pitchFamily="34" charset="0"/>
                <a:ea typeface="Verdana" panose="020B0604030504040204" pitchFamily="34" charset="0"/>
                <a:cs typeface="Verdana" panose="020B0604030504040204" pitchFamily="34" charset="0"/>
              </a:rPr>
              <a:t>Bayley, J.E, Phipps, D., </a:t>
            </a:r>
            <a:r>
              <a:rPr kumimoji="0" lang="en-GB" sz="1400" b="0" i="0" u="none" strike="noStrike" kern="1200" cap="none" spc="0" normalizeH="0" baseline="0" noProof="0" dirty="0" err="1">
                <a:ln>
                  <a:noFill/>
                </a:ln>
                <a:solidFill>
                  <a:srgbClr val="002E5E"/>
                </a:solidFill>
                <a:effectLst/>
                <a:uLnTx/>
                <a:uFillTx/>
                <a:latin typeface="Verdana" panose="020B0604030504040204" pitchFamily="34" charset="0"/>
                <a:ea typeface="Verdana" panose="020B0604030504040204" pitchFamily="34" charset="0"/>
                <a:cs typeface="Verdana" panose="020B0604030504040204" pitchFamily="34" charset="0"/>
              </a:rPr>
              <a:t>Batac</a:t>
            </a:r>
            <a:r>
              <a:rPr kumimoji="0" lang="en-GB" sz="1400" b="0" i="0" u="none" strike="noStrike" kern="1200" cap="none" spc="0" normalizeH="0" baseline="0" noProof="0" dirty="0">
                <a:ln>
                  <a:noFill/>
                </a:ln>
                <a:solidFill>
                  <a:srgbClr val="002E5E"/>
                </a:solidFill>
                <a:effectLst/>
                <a:uLnTx/>
                <a:uFillTx/>
                <a:latin typeface="Verdana" panose="020B0604030504040204" pitchFamily="34" charset="0"/>
                <a:ea typeface="Verdana" panose="020B0604030504040204" pitchFamily="34" charset="0"/>
                <a:cs typeface="Verdana" panose="020B0604030504040204" pitchFamily="34" charset="0"/>
              </a:rPr>
              <a:t>, M. and Stevens, E. (2017) Development and synthesis of a Knowledge Broker Competency Framework. </a:t>
            </a:r>
            <a:r>
              <a:rPr kumimoji="0" lang="en-GB" sz="1400" b="0" i="1" u="none" strike="noStrike" kern="1200" cap="none" spc="0" normalizeH="0" baseline="0" noProof="0" dirty="0">
                <a:ln>
                  <a:noFill/>
                </a:ln>
                <a:solidFill>
                  <a:srgbClr val="002E5E"/>
                </a:solidFill>
                <a:effectLst/>
                <a:uLnTx/>
                <a:uFillTx/>
                <a:latin typeface="Verdana" panose="020B0604030504040204" pitchFamily="34" charset="0"/>
                <a:ea typeface="Verdana" panose="020B0604030504040204" pitchFamily="34" charset="0"/>
                <a:cs typeface="Verdana" panose="020B0604030504040204" pitchFamily="34" charset="0"/>
              </a:rPr>
              <a:t>Evidence and Policy (available online)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2E5E"/>
                </a:solidFill>
                <a:effectLst/>
                <a:uLnTx/>
                <a:uFillTx/>
                <a:latin typeface="Verdana" panose="020B0604030504040204" pitchFamily="34" charset="0"/>
                <a:ea typeface="Verdana" panose="020B0604030504040204" pitchFamily="34" charset="0"/>
                <a:cs typeface="Verdana" panose="020B0604030504040204" pitchFamily="34" charset="0"/>
                <a:hlinkClick r:id="rId3"/>
              </a:rPr>
              <a:t>https://doi.org/10.1332/174426417X14945838375124</a:t>
            </a:r>
            <a:endParaRPr kumimoji="0" lang="en-GB" sz="1400" b="0" i="0" u="none" strike="noStrike" kern="1200" cap="none" spc="0" normalizeH="0" baseline="0" noProof="0" dirty="0">
              <a:ln>
                <a:noFill/>
              </a:ln>
              <a:solidFill>
                <a:srgbClr val="002E5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p:cNvPicPr>
            <a:picLocks noChangeAspect="1"/>
          </p:cNvPicPr>
          <p:nvPr/>
        </p:nvPicPr>
        <p:blipFill rotWithShape="1">
          <a:blip r:embed="rId4"/>
          <a:srcRect l="33397" t="12594" r="34503" b="6689"/>
          <a:stretch/>
        </p:blipFill>
        <p:spPr>
          <a:xfrm>
            <a:off x="7219943" y="1442886"/>
            <a:ext cx="1455745" cy="2058122"/>
          </a:xfrm>
          <a:prstGeom prst="rect">
            <a:avLst/>
          </a:prstGeom>
          <a:ln>
            <a:solidFill>
              <a:schemeClr val="tx1"/>
            </a:solidFill>
          </a:ln>
        </p:spPr>
      </p:pic>
    </p:spTree>
    <p:extLst>
      <p:ext uri="{BB962C8B-B14F-4D97-AF65-F5344CB8AC3E}">
        <p14:creationId xmlns:p14="http://schemas.microsoft.com/office/powerpoint/2010/main" val="8423333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sz="quarter" idx="10"/>
          </p:nvPr>
        </p:nvSpPr>
        <p:spPr/>
        <p:txBody>
          <a:bodyPr/>
          <a:lstStyle/>
          <a:p>
            <a:endParaRPr lang="en-GB"/>
          </a:p>
        </p:txBody>
      </p:sp>
      <p:pic>
        <p:nvPicPr>
          <p:cNvPr id="2050" name="Picture 2" descr="Image result for unic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707904" y="4797152"/>
            <a:ext cx="5580112" cy="3236133"/>
          </a:xfrm>
          <a:prstGeom prst="rect">
            <a:avLst/>
          </a:prstGeom>
        </p:spPr>
        <p:txBody>
          <a:bodyPr>
            <a:noAutofit/>
          </a:bodyPr>
          <a:lstStyle>
            <a:lvl1pPr algn="ctr" defTabSz="914400" rtl="0" eaLnBrk="1" latinLnBrk="0" hangingPunct="1">
              <a:lnSpc>
                <a:spcPct val="90000"/>
              </a:lnSpc>
              <a:spcBef>
                <a:spcPct val="0"/>
              </a:spcBef>
              <a:buNone/>
              <a:defRPr sz="3100" i="1" kern="1200" baseline="0">
                <a:solidFill>
                  <a:srgbClr val="002E5F"/>
                </a:solidFill>
                <a:latin typeface="Goudy Modern MT"/>
                <a:ea typeface="Helvetica" charset="0"/>
                <a:cs typeface="Goudy Modern MT"/>
              </a:defRPr>
            </a:lvl1p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GB" sz="4000" b="1" i="0" u="none" strike="noStrike" kern="1200" cap="none" spc="0" normalizeH="0" baseline="0" noProof="0" dirty="0" smtClean="0">
                <a:ln>
                  <a:noFill/>
                </a:ln>
                <a:solidFill>
                  <a:prstClr val="white"/>
                </a:solidFill>
                <a:effectLst/>
                <a:uLnTx/>
                <a:uFillTx/>
                <a:latin typeface="Goudy Modern MT"/>
              </a:rPr>
              <a:t>5. We have a tendency to chase impact unicorns</a:t>
            </a:r>
            <a:endParaRPr kumimoji="0" lang="en-GB" sz="2400" b="0" i="1" u="none" strike="noStrike" kern="1200" cap="none" spc="0" normalizeH="0" baseline="0" noProof="0" dirty="0">
              <a:ln>
                <a:noFill/>
              </a:ln>
              <a:solidFill>
                <a:prstClr val="white"/>
              </a:solidFill>
              <a:effectLst/>
              <a:uLnTx/>
              <a:uFillTx/>
              <a:latin typeface="Goudy Modern MT"/>
            </a:endParaRPr>
          </a:p>
        </p:txBody>
      </p:sp>
      <p:sp>
        <p:nvSpPr>
          <p:cNvPr id="4" name="TextBox 3"/>
          <p:cNvSpPr txBox="1"/>
          <p:nvPr/>
        </p:nvSpPr>
        <p:spPr>
          <a:xfrm>
            <a:off x="107504" y="756"/>
            <a:ext cx="266429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prstClr val="white"/>
                </a:solidFill>
                <a:effectLst/>
                <a:uLnTx/>
                <a:uFillTx/>
                <a:latin typeface="Calibri"/>
                <a:ea typeface="+mn-ea"/>
                <a:cs typeface="+mn-cs"/>
              </a:rPr>
              <a:t>https</a:t>
            </a:r>
            <a:r>
              <a:rPr kumimoji="0" lang="en-GB" sz="1400" b="0" i="0" u="none" strike="noStrike" kern="1200" cap="none" spc="0" normalizeH="0" baseline="0" noProof="0" dirty="0">
                <a:ln>
                  <a:noFill/>
                </a:ln>
                <a:solidFill>
                  <a:prstClr val="white"/>
                </a:solidFill>
                <a:effectLst/>
                <a:uLnTx/>
                <a:uFillTx/>
                <a:latin typeface="Calibri"/>
                <a:ea typeface="+mn-ea"/>
                <a:cs typeface="+mn-cs"/>
              </a:rPr>
              <a:t>://www.nihr.ac.uk/blogs/chasing-the-impact-unicorn-myths-and-methods-in-demonstrating-research-benefit/7479</a:t>
            </a:r>
            <a:r>
              <a:rPr kumimoji="0" lang="en-GB" sz="1400" b="0" i="0" u="none" strike="noStrike" kern="1200" cap="none" spc="0" normalizeH="0" baseline="0" noProof="0" dirty="0" smtClean="0">
                <a:ln>
                  <a:noFill/>
                </a:ln>
                <a:solidFill>
                  <a:prstClr val="white"/>
                </a:solidFill>
                <a:effectLst/>
                <a:uLnTx/>
                <a:uFillTx/>
                <a:latin typeface="Calibri"/>
                <a:ea typeface="+mn-ea"/>
                <a:cs typeface="+mn-cs"/>
              </a:rPr>
              <a:t>)</a:t>
            </a:r>
            <a:endParaRPr kumimoji="0" lang="en-GB" sz="1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176570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Rounded Rectangular Callout 3"/>
          <p:cNvSpPr/>
          <p:nvPr/>
        </p:nvSpPr>
        <p:spPr>
          <a:xfrm>
            <a:off x="395536" y="1556792"/>
            <a:ext cx="4104456" cy="4752528"/>
          </a:xfrm>
          <a:prstGeom prst="wedgeRoundRectCallout">
            <a:avLst>
              <a:gd name="adj1" fmla="val 65259"/>
              <a:gd name="adj2" fmla="val -20331"/>
              <a:gd name="adj3" fmla="val 16667"/>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E5E"/>
              </a:solidFill>
              <a:effectLst/>
              <a:uLnTx/>
              <a:uFillTx/>
              <a:latin typeface="Calibri"/>
              <a:ea typeface="+mn-ea"/>
              <a:cs typeface="+mn-cs"/>
            </a:endParaRPr>
          </a:p>
        </p:txBody>
      </p:sp>
      <p:sp>
        <p:nvSpPr>
          <p:cNvPr id="9" name="Content Placeholder 8"/>
          <p:cNvSpPr>
            <a:spLocks noGrp="1"/>
          </p:cNvSpPr>
          <p:nvPr>
            <p:ph sz="quarter" idx="11"/>
          </p:nvPr>
        </p:nvSpPr>
        <p:spPr>
          <a:xfrm>
            <a:off x="686885" y="2009072"/>
            <a:ext cx="3957123" cy="4823941"/>
          </a:xfrm>
        </p:spPr>
        <p:txBody>
          <a:bodyPr/>
          <a:lstStyle/>
          <a:p>
            <a:pPr marL="0" indent="0">
              <a:buNone/>
            </a:pPr>
            <a:r>
              <a:rPr lang="en-GB" sz="2800" dirty="0" smtClean="0"/>
              <a:t>“When all the medics were talking about curing cancer….</a:t>
            </a:r>
          </a:p>
          <a:p>
            <a:pPr marL="0" indent="0">
              <a:buNone/>
            </a:pPr>
            <a:endParaRPr lang="en-GB" sz="2800" dirty="0"/>
          </a:p>
          <a:p>
            <a:pPr marL="0" indent="0">
              <a:buNone/>
            </a:pPr>
            <a:r>
              <a:rPr lang="en-GB" sz="2800" dirty="0" smtClean="0"/>
              <a:t>… what I also wanted…..</a:t>
            </a:r>
          </a:p>
          <a:p>
            <a:pPr marL="0" indent="0">
              <a:buNone/>
            </a:pPr>
            <a:endParaRPr lang="en-GB" sz="2800" dirty="0"/>
          </a:p>
          <a:p>
            <a:pPr marL="0" indent="0">
              <a:buNone/>
            </a:pPr>
            <a:r>
              <a:rPr lang="en-GB" sz="2800" dirty="0" smtClean="0"/>
              <a:t>….was to swallow”</a:t>
            </a:r>
            <a:endParaRPr lang="en-GB" sz="2800" dirty="0"/>
          </a:p>
          <a:p>
            <a:pPr marL="0" indent="0">
              <a:buNone/>
            </a:pPr>
            <a:endParaRPr lang="en-GB" sz="2800" dirty="0" smtClean="0"/>
          </a:p>
        </p:txBody>
      </p:sp>
      <p:sp>
        <p:nvSpPr>
          <p:cNvPr id="10" name="Content Placeholder 9"/>
          <p:cNvSpPr>
            <a:spLocks noGrp="1"/>
          </p:cNvSpPr>
          <p:nvPr>
            <p:ph sz="quarter" idx="12"/>
          </p:nvPr>
        </p:nvSpPr>
        <p:spPr>
          <a:xfrm>
            <a:off x="5292081" y="2436555"/>
            <a:ext cx="3672408" cy="7745529"/>
          </a:xfrm>
          <a:noFill/>
        </p:spPr>
        <p:txBody>
          <a:bodyPr/>
          <a:lstStyle/>
          <a:p>
            <a:pPr marL="0" indent="0">
              <a:buNone/>
            </a:pPr>
            <a:r>
              <a:rPr lang="en-GB" sz="3200" b="1" dirty="0" smtClean="0"/>
              <a:t>Derek Stewart </a:t>
            </a:r>
          </a:p>
          <a:p>
            <a:endParaRPr lang="en-GB" dirty="0"/>
          </a:p>
          <a:p>
            <a:pPr marL="0" indent="0">
              <a:buNone/>
            </a:pPr>
            <a:r>
              <a:rPr lang="en-GB" i="1" dirty="0"/>
              <a:t>Patient advocate after throat cancer in 1995: Blogger, Facilitator, Speaker with a Narrowboat and an </a:t>
            </a:r>
            <a:r>
              <a:rPr lang="en-GB" i="1" dirty="0" smtClean="0"/>
              <a:t>OBE</a:t>
            </a:r>
          </a:p>
          <a:p>
            <a:pPr marL="0" indent="0">
              <a:buNone/>
            </a:pPr>
            <a:endParaRPr lang="en-GB" i="1" dirty="0"/>
          </a:p>
          <a:p>
            <a:pPr marL="0" indent="0">
              <a:buNone/>
            </a:pPr>
            <a:r>
              <a:rPr lang="en-GB" i="1" dirty="0" smtClean="0"/>
              <a:t>Follow him on Twitter: </a:t>
            </a:r>
            <a:r>
              <a:rPr lang="en-GB" dirty="0"/>
              <a:t>@</a:t>
            </a:r>
            <a:r>
              <a:rPr lang="en-GB" dirty="0" err="1"/>
              <a:t>DerekCStewart</a:t>
            </a:r>
            <a:endParaRPr lang="en-GB" dirty="0"/>
          </a:p>
          <a:p>
            <a:pPr marL="0" indent="0">
              <a:buNone/>
            </a:pPr>
            <a:endParaRPr lang="en-GB" i="1" dirty="0"/>
          </a:p>
        </p:txBody>
      </p:sp>
      <p:sp>
        <p:nvSpPr>
          <p:cNvPr id="7" name="Title 6"/>
          <p:cNvSpPr>
            <a:spLocks noGrp="1"/>
          </p:cNvSpPr>
          <p:nvPr>
            <p:ph type="title"/>
          </p:nvPr>
        </p:nvSpPr>
        <p:spPr/>
        <p:txBody>
          <a:bodyPr/>
          <a:lstStyle/>
          <a:p>
            <a:r>
              <a:rPr lang="en-GB" dirty="0" smtClean="0"/>
              <a:t>Meaning is everything</a:t>
            </a:r>
            <a:endParaRPr lang="en-GB" dirty="0"/>
          </a:p>
        </p:txBody>
      </p:sp>
    </p:spTree>
    <p:extLst>
      <p:ext uri="{BB962C8B-B14F-4D97-AF65-F5344CB8AC3E}">
        <p14:creationId xmlns:p14="http://schemas.microsoft.com/office/powerpoint/2010/main" val="348924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700808"/>
            <a:ext cx="8153452" cy="1602745"/>
          </a:xfrm>
        </p:spPr>
        <p:txBody>
          <a:bodyPr/>
          <a:lstStyle/>
          <a:p>
            <a:r>
              <a:rPr lang="en-GB" sz="4000" b="1" i="0" dirty="0" smtClean="0"/>
              <a:t>Impact is </a:t>
            </a:r>
            <a:r>
              <a:rPr lang="en-GB" sz="4000" b="1" i="0" dirty="0"/>
              <a:t>a</a:t>
            </a:r>
            <a:r>
              <a:rPr lang="en-GB" sz="4000" b="1" i="0" dirty="0" smtClean="0"/>
              <a:t> challenge of connection</a:t>
            </a:r>
            <a:endParaRPr lang="en-GB" sz="4000" b="1" i="0" dirty="0"/>
          </a:p>
        </p:txBody>
      </p:sp>
      <p:sp>
        <p:nvSpPr>
          <p:cNvPr id="3" name="Title 1"/>
          <p:cNvSpPr txBox="1">
            <a:spLocks/>
          </p:cNvSpPr>
          <p:nvPr/>
        </p:nvSpPr>
        <p:spPr>
          <a:xfrm>
            <a:off x="611560" y="3573016"/>
            <a:ext cx="8153452" cy="1602745"/>
          </a:xfrm>
          <a:prstGeom prst="rect">
            <a:avLst/>
          </a:prstGeom>
        </p:spPr>
        <p:txBody>
          <a:bodyPr>
            <a:noAutofit/>
          </a:bodyPr>
          <a:lstStyle>
            <a:lvl1pPr algn="ctr" defTabSz="914400" rtl="0" eaLnBrk="1" latinLnBrk="0" hangingPunct="1">
              <a:lnSpc>
                <a:spcPct val="90000"/>
              </a:lnSpc>
              <a:spcBef>
                <a:spcPct val="0"/>
              </a:spcBef>
              <a:buNone/>
              <a:defRPr sz="3100" i="1" kern="1200" baseline="0">
                <a:solidFill>
                  <a:srgbClr val="002E5F"/>
                </a:solidFill>
                <a:latin typeface="Goudy Modern MT"/>
                <a:ea typeface="Helvetica" charset="0"/>
                <a:cs typeface="Goudy Modern MT"/>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smtClean="0">
                <a:ln>
                  <a:noFill/>
                </a:ln>
                <a:solidFill>
                  <a:srgbClr val="002E5F"/>
                </a:solidFill>
                <a:effectLst/>
                <a:uLnTx/>
                <a:uFillTx/>
                <a:latin typeface="Goudy Modern MT"/>
              </a:rPr>
              <a:t> Imagine what’s possible when we work together</a:t>
            </a:r>
            <a:endParaRPr kumimoji="0" lang="en-GB" sz="4000" b="1" i="0" u="none" strike="noStrike" kern="1200" cap="none" spc="0" normalizeH="0" baseline="0" noProof="0" dirty="0">
              <a:ln>
                <a:noFill/>
              </a:ln>
              <a:solidFill>
                <a:srgbClr val="002E5F"/>
              </a:solidFill>
              <a:effectLst/>
              <a:uLnTx/>
              <a:uFillTx/>
              <a:latin typeface="Goudy Modern MT"/>
            </a:endParaRPr>
          </a:p>
        </p:txBody>
      </p:sp>
      <p:sp>
        <p:nvSpPr>
          <p:cNvPr id="4" name="Rectangle 3"/>
          <p:cNvSpPr/>
          <p:nvPr/>
        </p:nvSpPr>
        <p:spPr>
          <a:xfrm>
            <a:off x="3959054" y="6093296"/>
            <a:ext cx="51849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a:ea typeface="+mn-ea"/>
                <a:cs typeface="+mn-cs"/>
              </a:rPr>
              <a:t>For commentary and slides see www.juliebayley.blog </a:t>
            </a: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7863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5877" y="1700808"/>
            <a:ext cx="5937813" cy="404895"/>
          </a:xfrm>
        </p:spPr>
        <p:txBody>
          <a:bodyPr/>
          <a:lstStyle/>
          <a:p>
            <a:r>
              <a:rPr lang="en-GB" sz="4000" dirty="0" smtClean="0"/>
              <a:t>Thank you TO</a:t>
            </a:r>
            <a:endParaRPr lang="en-GB" sz="4000" dirty="0"/>
          </a:p>
        </p:txBody>
      </p:sp>
      <p:sp>
        <p:nvSpPr>
          <p:cNvPr id="3" name="Text Placeholder 2"/>
          <p:cNvSpPr>
            <a:spLocks noGrp="1"/>
          </p:cNvSpPr>
          <p:nvPr>
            <p:ph type="body" sz="quarter" idx="10"/>
          </p:nvPr>
        </p:nvSpPr>
        <p:spPr>
          <a:xfrm>
            <a:off x="2610655" y="3356992"/>
            <a:ext cx="5937813" cy="3312367"/>
          </a:xfrm>
        </p:spPr>
        <p:txBody>
          <a:bodyPr/>
          <a:lstStyle/>
          <a:p>
            <a:r>
              <a:rPr lang="en-GB" i="0" dirty="0" smtClean="0"/>
              <a:t>Email: jbayley@lincoln.ac.uk</a:t>
            </a:r>
          </a:p>
          <a:p>
            <a:endParaRPr lang="en-GB" i="0" dirty="0"/>
          </a:p>
          <a:p>
            <a:r>
              <a:rPr lang="en-GB" i="0" dirty="0" smtClean="0"/>
              <a:t>Twitter: @</a:t>
            </a:r>
            <a:r>
              <a:rPr lang="en-GB" i="0" dirty="0" err="1" smtClean="0"/>
              <a:t>JulieEBayley</a:t>
            </a:r>
            <a:endParaRPr lang="en-GB" i="0" dirty="0" smtClean="0"/>
          </a:p>
          <a:p>
            <a:endParaRPr lang="en-GB" i="0" dirty="0"/>
          </a:p>
          <a:p>
            <a:r>
              <a:rPr lang="en-GB" i="0" dirty="0" smtClean="0"/>
              <a:t>Website: www.juliebayley.blog </a:t>
            </a:r>
          </a:p>
        </p:txBody>
      </p:sp>
    </p:spTree>
    <p:extLst>
      <p:ext uri="{BB962C8B-B14F-4D97-AF65-F5344CB8AC3E}">
        <p14:creationId xmlns:p14="http://schemas.microsoft.com/office/powerpoint/2010/main" val="19172173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4D1D6-687E-C540-9ADC-2353A862D7F5}"/>
              </a:ext>
            </a:extLst>
          </p:cNvPr>
          <p:cNvSpPr>
            <a:spLocks noGrp="1"/>
          </p:cNvSpPr>
          <p:nvPr>
            <p:ph type="title"/>
          </p:nvPr>
        </p:nvSpPr>
        <p:spPr/>
        <p:txBody>
          <a:bodyPr>
            <a:normAutofit fontScale="90000"/>
          </a:bodyPr>
          <a:lstStyle/>
          <a:p>
            <a:r>
              <a:rPr lang="en-US" dirty="0" smtClean="0"/>
              <a:t>Simon</a:t>
            </a:r>
            <a:endParaRPr lang="en-US" dirty="0"/>
          </a:p>
        </p:txBody>
      </p:sp>
      <p:sp>
        <p:nvSpPr>
          <p:cNvPr id="3" name="Text Placeholder 2">
            <a:extLst>
              <a:ext uri="{FF2B5EF4-FFF2-40B4-BE49-F238E27FC236}">
                <a16:creationId xmlns:a16="http://schemas.microsoft.com/office/drawing/2014/main" id="{3F58FD39-5D40-1643-AA24-668B1AD2248A}"/>
              </a:ext>
            </a:extLst>
          </p:cNvPr>
          <p:cNvSpPr>
            <a:spLocks noGrp="1"/>
          </p:cNvSpPr>
          <p:nvPr>
            <p:ph type="body" sz="quarter" idx="11"/>
          </p:nvPr>
        </p:nvSpPr>
        <p:spPr>
          <a:xfrm>
            <a:off x="587373" y="1567622"/>
            <a:ext cx="7927975" cy="4462462"/>
          </a:xfrm>
        </p:spPr>
        <p:txBody>
          <a:bodyPr>
            <a:normAutofit lnSpcReduction="10000"/>
          </a:bodyPr>
          <a:lstStyle/>
          <a:p>
            <a:pPr marL="0" indent="0">
              <a:buNone/>
            </a:pPr>
            <a:r>
              <a:rPr lang="en-US" dirty="0" smtClean="0"/>
              <a:t>1987: Graduated (Natural Sciences)</a:t>
            </a:r>
          </a:p>
          <a:p>
            <a:pPr marL="0" indent="0">
              <a:buNone/>
            </a:pPr>
            <a:r>
              <a:rPr lang="en-US" dirty="0" smtClean="0"/>
              <a:t>1987-1990: Didn’t become Bill Gates</a:t>
            </a:r>
          </a:p>
          <a:p>
            <a:pPr marL="0" indent="0">
              <a:buNone/>
            </a:pPr>
            <a:r>
              <a:rPr lang="en-US" dirty="0" smtClean="0"/>
              <a:t>1990-1994: Researcher (Durham) x3 projects</a:t>
            </a:r>
          </a:p>
          <a:p>
            <a:pPr marL="0" indent="0">
              <a:buNone/>
            </a:pPr>
            <a:r>
              <a:rPr lang="en-US" dirty="0" smtClean="0"/>
              <a:t>1994-1995: Researcher (Sunderland) x3 projects</a:t>
            </a:r>
          </a:p>
          <a:p>
            <a:pPr marL="0" indent="0">
              <a:buNone/>
            </a:pPr>
            <a:r>
              <a:rPr lang="en-US" dirty="0"/>
              <a:t>	</a:t>
            </a:r>
            <a:r>
              <a:rPr lang="en-US" dirty="0" smtClean="0"/>
              <a:t>[including securing an additional partner]</a:t>
            </a:r>
          </a:p>
          <a:p>
            <a:pPr marL="0" indent="0">
              <a:buNone/>
            </a:pPr>
            <a:r>
              <a:rPr lang="en-US" b="1" i="1" dirty="0" smtClean="0"/>
              <a:t>1995-2012: Its complicated</a:t>
            </a:r>
          </a:p>
          <a:p>
            <a:pPr marL="0" indent="0">
              <a:buNone/>
            </a:pPr>
            <a:r>
              <a:rPr lang="en-US" dirty="0" smtClean="0"/>
              <a:t>2012-Present: Director of Research Services, University of Kent, UK</a:t>
            </a:r>
          </a:p>
        </p:txBody>
      </p:sp>
      <p:pic>
        <p:nvPicPr>
          <p:cNvPr id="4" name="Picture 3"/>
          <p:cNvPicPr>
            <a:picLocks noChangeAspect="1"/>
          </p:cNvPicPr>
          <p:nvPr/>
        </p:nvPicPr>
        <p:blipFill>
          <a:blip r:embed="rId3"/>
          <a:stretch>
            <a:fillRect/>
          </a:stretch>
        </p:blipFill>
        <p:spPr>
          <a:xfrm>
            <a:off x="7235191" y="0"/>
            <a:ext cx="1908809" cy="2863214"/>
          </a:xfrm>
          <a:prstGeom prst="rect">
            <a:avLst/>
          </a:prstGeom>
        </p:spPr>
      </p:pic>
      <p:pic>
        <p:nvPicPr>
          <p:cNvPr id="5" name="Picture 4"/>
          <p:cNvPicPr>
            <a:picLocks noChangeAspect="1"/>
          </p:cNvPicPr>
          <p:nvPr/>
        </p:nvPicPr>
        <p:blipFill>
          <a:blip r:embed="rId4"/>
          <a:stretch>
            <a:fillRect/>
          </a:stretch>
        </p:blipFill>
        <p:spPr>
          <a:xfrm>
            <a:off x="5525589" y="4411227"/>
            <a:ext cx="1226546" cy="570400"/>
          </a:xfrm>
          <a:prstGeom prst="rect">
            <a:avLst/>
          </a:prstGeom>
        </p:spPr>
      </p:pic>
      <p:pic>
        <p:nvPicPr>
          <p:cNvPr id="6" name="Picture 5"/>
          <p:cNvPicPr>
            <a:picLocks noChangeAspect="1"/>
          </p:cNvPicPr>
          <p:nvPr/>
        </p:nvPicPr>
        <p:blipFill>
          <a:blip r:embed="rId5"/>
          <a:stretch>
            <a:fillRect/>
          </a:stretch>
        </p:blipFill>
        <p:spPr>
          <a:xfrm>
            <a:off x="7937338" y="3041042"/>
            <a:ext cx="1156021" cy="503209"/>
          </a:xfrm>
          <a:prstGeom prst="rect">
            <a:avLst/>
          </a:prstGeom>
        </p:spPr>
      </p:pic>
      <p:pic>
        <p:nvPicPr>
          <p:cNvPr id="7" name="Picture 6"/>
          <p:cNvPicPr>
            <a:picLocks noChangeAspect="1"/>
          </p:cNvPicPr>
          <p:nvPr/>
        </p:nvPicPr>
        <p:blipFill>
          <a:blip r:embed="rId6"/>
          <a:stretch>
            <a:fillRect/>
          </a:stretch>
        </p:blipFill>
        <p:spPr>
          <a:xfrm>
            <a:off x="4190163" y="5375745"/>
            <a:ext cx="1547446" cy="1044105"/>
          </a:xfrm>
          <a:prstGeom prst="rect">
            <a:avLst/>
          </a:prstGeom>
        </p:spPr>
      </p:pic>
      <p:pic>
        <p:nvPicPr>
          <p:cNvPr id="13" name="Picture 12"/>
          <p:cNvPicPr>
            <a:picLocks noChangeAspect="1"/>
          </p:cNvPicPr>
          <p:nvPr/>
        </p:nvPicPr>
        <p:blipFill>
          <a:blip r:embed="rId7"/>
          <a:stretch>
            <a:fillRect/>
          </a:stretch>
        </p:blipFill>
        <p:spPr>
          <a:xfrm>
            <a:off x="7691718" y="6328547"/>
            <a:ext cx="1301674" cy="407858"/>
          </a:xfrm>
          <a:prstGeom prst="rect">
            <a:avLst/>
          </a:prstGeom>
        </p:spPr>
      </p:pic>
      <p:pic>
        <p:nvPicPr>
          <p:cNvPr id="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86348" y="6397851"/>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578069" y="6438795"/>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earma.org                     casrai.org </a:t>
            </a:r>
          </a:p>
        </p:txBody>
      </p:sp>
      <p:pic>
        <p:nvPicPr>
          <p:cNvPr id="16" name="Picture 15"/>
          <p:cNvPicPr>
            <a:picLocks noChangeAspect="1"/>
          </p:cNvPicPr>
          <p:nvPr/>
        </p:nvPicPr>
        <p:blipFill>
          <a:blip r:embed="rId9"/>
          <a:stretch>
            <a:fillRect/>
          </a:stretch>
        </p:blipFill>
        <p:spPr>
          <a:xfrm>
            <a:off x="5849655" y="6212909"/>
            <a:ext cx="915307" cy="732245"/>
          </a:xfrm>
          <a:prstGeom prst="rect">
            <a:avLst/>
          </a:prstGeom>
        </p:spPr>
      </p:pic>
      <p:pic>
        <p:nvPicPr>
          <p:cNvPr id="17" name="Picture 16"/>
          <p:cNvPicPr>
            <a:picLocks noChangeAspect="1"/>
          </p:cNvPicPr>
          <p:nvPr/>
        </p:nvPicPr>
        <p:blipFill>
          <a:blip r:embed="rId10"/>
          <a:stretch>
            <a:fillRect/>
          </a:stretch>
        </p:blipFill>
        <p:spPr>
          <a:xfrm>
            <a:off x="76835" y="6146982"/>
            <a:ext cx="1036916" cy="864097"/>
          </a:xfrm>
          <a:prstGeom prst="rect">
            <a:avLst/>
          </a:prstGeom>
        </p:spPr>
      </p:pic>
    </p:spTree>
    <p:extLst>
      <p:ext uri="{BB962C8B-B14F-4D97-AF65-F5344CB8AC3E}">
        <p14:creationId xmlns:p14="http://schemas.microsoft.com/office/powerpoint/2010/main" val="27051190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10" name="Picture 9"/>
          <p:cNvPicPr>
            <a:picLocks noChangeAspect="1"/>
          </p:cNvPicPr>
          <p:nvPr/>
        </p:nvPicPr>
        <p:blipFill>
          <a:blip r:embed="rId3"/>
          <a:stretch>
            <a:fillRect/>
          </a:stretch>
        </p:blipFill>
        <p:spPr>
          <a:xfrm>
            <a:off x="76835" y="6146982"/>
            <a:ext cx="1036916" cy="864097"/>
          </a:xfrm>
          <a:prstGeom prst="rect">
            <a:avLst/>
          </a:prstGeom>
        </p:spPr>
      </p:pic>
      <p:pic>
        <p:nvPicPr>
          <p:cNvPr id="11" name="Picture 10"/>
          <p:cNvPicPr>
            <a:picLocks noChangeAspect="1"/>
          </p:cNvPicPr>
          <p:nvPr/>
        </p:nvPicPr>
        <p:blipFill>
          <a:blip r:embed="rId4"/>
          <a:stretch>
            <a:fillRect/>
          </a:stretch>
        </p:blipFill>
        <p:spPr>
          <a:xfrm>
            <a:off x="5997017" y="6396373"/>
            <a:ext cx="1301674" cy="407858"/>
          </a:xfrm>
          <a:prstGeom prst="rect">
            <a:avLst/>
          </a:prstGeom>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6"/>
          <a:stretch>
            <a:fillRect/>
          </a:stretch>
        </p:blipFill>
        <p:spPr>
          <a:xfrm>
            <a:off x="4154954" y="6280735"/>
            <a:ext cx="915307" cy="732245"/>
          </a:xfrm>
          <a:prstGeom prst="rect">
            <a:avLst/>
          </a:prstGeom>
        </p:spPr>
      </p:pic>
      <p:sp>
        <p:nvSpPr>
          <p:cNvPr id="2" name="Title 1"/>
          <p:cNvSpPr>
            <a:spLocks noGrp="1"/>
          </p:cNvSpPr>
          <p:nvPr>
            <p:ph type="title"/>
          </p:nvPr>
        </p:nvSpPr>
        <p:spPr/>
        <p:txBody>
          <a:bodyPr/>
          <a:lstStyle/>
          <a:p>
            <a:r>
              <a:rPr lang="en-GB" dirty="0"/>
              <a:t>Institutional Impact </a:t>
            </a:r>
            <a:r>
              <a:rPr lang="en-GB" dirty="0" smtClean="0"/>
              <a:t>Strategy - Summary</a:t>
            </a:r>
            <a:endParaRPr lang="en-GB" dirty="0"/>
          </a:p>
        </p:txBody>
      </p:sp>
      <p:pic>
        <p:nvPicPr>
          <p:cNvPr id="4" name="Picture 3"/>
          <p:cNvPicPr>
            <a:picLocks noChangeAspect="1"/>
          </p:cNvPicPr>
          <p:nvPr/>
        </p:nvPicPr>
        <p:blipFill>
          <a:blip r:embed="rId7"/>
          <a:stretch>
            <a:fillRect/>
          </a:stretch>
        </p:blipFill>
        <p:spPr>
          <a:xfrm>
            <a:off x="207056" y="1125538"/>
            <a:ext cx="3028950" cy="1676400"/>
          </a:xfrm>
          <a:prstGeom prst="rect">
            <a:avLst/>
          </a:prstGeom>
        </p:spPr>
      </p:pic>
      <p:pic>
        <p:nvPicPr>
          <p:cNvPr id="5" name="Picture 4"/>
          <p:cNvPicPr>
            <a:picLocks noChangeAspect="1"/>
          </p:cNvPicPr>
          <p:nvPr/>
        </p:nvPicPr>
        <p:blipFill>
          <a:blip r:embed="rId8"/>
          <a:stretch>
            <a:fillRect/>
          </a:stretch>
        </p:blipFill>
        <p:spPr>
          <a:xfrm>
            <a:off x="323528" y="2979707"/>
            <a:ext cx="6162675" cy="3324225"/>
          </a:xfrm>
          <a:prstGeom prst="rect">
            <a:avLst/>
          </a:prstGeom>
        </p:spPr>
      </p:pic>
      <p:sp>
        <p:nvSpPr>
          <p:cNvPr id="7" name="Rectangle 6"/>
          <p:cNvSpPr/>
          <p:nvPr/>
        </p:nvSpPr>
        <p:spPr>
          <a:xfrm>
            <a:off x="348964" y="6235480"/>
            <a:ext cx="8448675" cy="246221"/>
          </a:xfrm>
          <a:prstGeom prst="rect">
            <a:avLst/>
          </a:prstGeom>
        </p:spPr>
        <p:txBody>
          <a:bodyPr wrap="square">
            <a:spAutoFit/>
          </a:bodyPr>
          <a:lstStyle/>
          <a:p>
            <a:r>
              <a:rPr lang="en-GB" sz="1000" dirty="0"/>
              <a:t>https://www.emeraldpublishing.com/wordpress/wp-content/uploads/Emerald-Resources-Institutional-Healthcheck-Workbook.pdf</a:t>
            </a:r>
          </a:p>
        </p:txBody>
      </p:sp>
      <p:pic>
        <p:nvPicPr>
          <p:cNvPr id="8" name="Picture 7"/>
          <p:cNvPicPr>
            <a:picLocks noChangeAspect="1"/>
          </p:cNvPicPr>
          <p:nvPr/>
        </p:nvPicPr>
        <p:blipFill>
          <a:blip r:embed="rId9"/>
          <a:stretch>
            <a:fillRect/>
          </a:stretch>
        </p:blipFill>
        <p:spPr>
          <a:xfrm>
            <a:off x="3236006" y="1207618"/>
            <a:ext cx="5924550" cy="1695450"/>
          </a:xfrm>
          <a:prstGeom prst="rect">
            <a:avLst/>
          </a:prstGeom>
        </p:spPr>
      </p:pic>
    </p:spTree>
    <p:extLst>
      <p:ext uri="{BB962C8B-B14F-4D97-AF65-F5344CB8AC3E}">
        <p14:creationId xmlns:p14="http://schemas.microsoft.com/office/powerpoint/2010/main" val="16922819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9" name="Picture 8"/>
          <p:cNvPicPr>
            <a:picLocks noChangeAspect="1"/>
          </p:cNvPicPr>
          <p:nvPr/>
        </p:nvPicPr>
        <p:blipFill>
          <a:blip r:embed="rId3"/>
          <a:stretch>
            <a:fillRect/>
          </a:stretch>
        </p:blipFill>
        <p:spPr>
          <a:xfrm>
            <a:off x="76835" y="6146982"/>
            <a:ext cx="1036916" cy="864097"/>
          </a:xfrm>
          <a:prstGeom prst="rect">
            <a:avLst/>
          </a:prstGeom>
        </p:spPr>
      </p:pic>
      <p:pic>
        <p:nvPicPr>
          <p:cNvPr id="11" name="Picture 10"/>
          <p:cNvPicPr>
            <a:picLocks noChangeAspect="1"/>
          </p:cNvPicPr>
          <p:nvPr/>
        </p:nvPicPr>
        <p:blipFill>
          <a:blip r:embed="rId4"/>
          <a:stretch>
            <a:fillRect/>
          </a:stretch>
        </p:blipFill>
        <p:spPr>
          <a:xfrm>
            <a:off x="5997017" y="6396373"/>
            <a:ext cx="1301674" cy="407858"/>
          </a:xfrm>
          <a:prstGeom prst="rect">
            <a:avLst/>
          </a:prstGeom>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6"/>
          <a:stretch>
            <a:fillRect/>
          </a:stretch>
        </p:blipFill>
        <p:spPr>
          <a:xfrm>
            <a:off x="4154954" y="6280735"/>
            <a:ext cx="915307" cy="732245"/>
          </a:xfrm>
          <a:prstGeom prst="rect">
            <a:avLst/>
          </a:prstGeom>
        </p:spPr>
      </p:pic>
      <p:sp>
        <p:nvSpPr>
          <p:cNvPr id="2" name="Title 1"/>
          <p:cNvSpPr>
            <a:spLocks noGrp="1"/>
          </p:cNvSpPr>
          <p:nvPr>
            <p:ph type="title"/>
          </p:nvPr>
        </p:nvSpPr>
        <p:spPr/>
        <p:txBody>
          <a:bodyPr/>
          <a:lstStyle/>
          <a:p>
            <a:r>
              <a:rPr lang="en-GB" dirty="0"/>
              <a:t>Institutional Impact </a:t>
            </a:r>
            <a:r>
              <a:rPr lang="en-GB" dirty="0" smtClean="0"/>
              <a:t>Strategy - Summary</a:t>
            </a:r>
            <a:endParaRPr lang="en-GB" dirty="0"/>
          </a:p>
        </p:txBody>
      </p:sp>
      <p:sp>
        <p:nvSpPr>
          <p:cNvPr id="7" name="Rectangle 6"/>
          <p:cNvSpPr/>
          <p:nvPr/>
        </p:nvSpPr>
        <p:spPr>
          <a:xfrm>
            <a:off x="179512" y="6173131"/>
            <a:ext cx="8448675" cy="246221"/>
          </a:xfrm>
          <a:prstGeom prst="rect">
            <a:avLst/>
          </a:prstGeom>
        </p:spPr>
        <p:txBody>
          <a:bodyPr wrap="square">
            <a:spAutoFit/>
          </a:bodyPr>
          <a:lstStyle/>
          <a:p>
            <a:r>
              <a:rPr lang="en-GB" sz="1000" dirty="0"/>
              <a:t>https://www.emeraldpublishing.com/wordpress/wp-content/uploads/Emerald-Resources-Institutional-Healthcheck-Workbook.pdf</a:t>
            </a:r>
          </a:p>
        </p:txBody>
      </p:sp>
      <p:pic>
        <p:nvPicPr>
          <p:cNvPr id="3" name="Picture 2"/>
          <p:cNvPicPr>
            <a:picLocks noChangeAspect="1"/>
          </p:cNvPicPr>
          <p:nvPr/>
        </p:nvPicPr>
        <p:blipFill>
          <a:blip r:embed="rId7"/>
          <a:stretch>
            <a:fillRect/>
          </a:stretch>
        </p:blipFill>
        <p:spPr>
          <a:xfrm>
            <a:off x="251520" y="1264828"/>
            <a:ext cx="6124575" cy="1047750"/>
          </a:xfrm>
          <a:prstGeom prst="rect">
            <a:avLst/>
          </a:prstGeom>
        </p:spPr>
      </p:pic>
      <p:pic>
        <p:nvPicPr>
          <p:cNvPr id="6" name="Picture 5"/>
          <p:cNvPicPr>
            <a:picLocks noChangeAspect="1"/>
          </p:cNvPicPr>
          <p:nvPr/>
        </p:nvPicPr>
        <p:blipFill>
          <a:blip r:embed="rId8"/>
          <a:stretch>
            <a:fillRect/>
          </a:stretch>
        </p:blipFill>
        <p:spPr>
          <a:xfrm>
            <a:off x="2795588" y="2414828"/>
            <a:ext cx="5953125" cy="1971675"/>
          </a:xfrm>
          <a:prstGeom prst="rect">
            <a:avLst/>
          </a:prstGeom>
        </p:spPr>
      </p:pic>
      <p:pic>
        <p:nvPicPr>
          <p:cNvPr id="10" name="Picture 9"/>
          <p:cNvPicPr>
            <a:picLocks noChangeAspect="1"/>
          </p:cNvPicPr>
          <p:nvPr/>
        </p:nvPicPr>
        <p:blipFill>
          <a:blip r:embed="rId9"/>
          <a:stretch>
            <a:fillRect/>
          </a:stretch>
        </p:blipFill>
        <p:spPr>
          <a:xfrm>
            <a:off x="292385" y="4505226"/>
            <a:ext cx="6115050" cy="1762125"/>
          </a:xfrm>
          <a:prstGeom prst="rect">
            <a:avLst/>
          </a:prstGeom>
        </p:spPr>
      </p:pic>
    </p:spTree>
    <p:extLst>
      <p:ext uri="{BB962C8B-B14F-4D97-AF65-F5344CB8AC3E}">
        <p14:creationId xmlns:p14="http://schemas.microsoft.com/office/powerpoint/2010/main" val="36174595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Responsible Metrics</a:t>
            </a:r>
            <a:endParaRPr lang="en-GB" dirty="0"/>
          </a:p>
        </p:txBody>
      </p:sp>
      <p:sp>
        <p:nvSpPr>
          <p:cNvPr id="3" name="Content Placeholder 2"/>
          <p:cNvSpPr>
            <a:spLocks noGrp="1"/>
          </p:cNvSpPr>
          <p:nvPr>
            <p:ph idx="1"/>
          </p:nvPr>
        </p:nvSpPr>
        <p:spPr>
          <a:xfrm>
            <a:off x="899592" y="1556792"/>
            <a:ext cx="6985000" cy="4897437"/>
          </a:xfrm>
        </p:spPr>
        <p:txBody>
          <a:bodyPr>
            <a:normAutofit/>
          </a:bodyPr>
          <a:lstStyle/>
          <a:p>
            <a:r>
              <a:rPr lang="en-GB" dirty="0">
                <a:hlinkClick r:id="rId2"/>
              </a:rPr>
              <a:t>https://sfdora.org</a:t>
            </a:r>
            <a:r>
              <a:rPr lang="en-GB" dirty="0" smtClean="0">
                <a:hlinkClick r:id="rId2"/>
              </a:rPr>
              <a:t>/</a:t>
            </a:r>
            <a:endParaRPr lang="en-GB" dirty="0" smtClean="0"/>
          </a:p>
          <a:p>
            <a:r>
              <a:rPr lang="en-GB" dirty="0">
                <a:hlinkClick r:id="rId3"/>
              </a:rPr>
              <a:t>https://responsiblemetrics.org</a:t>
            </a:r>
            <a:r>
              <a:rPr lang="en-GB" dirty="0" smtClean="0">
                <a:hlinkClick r:id="rId3"/>
              </a:rPr>
              <a:t>/</a:t>
            </a:r>
            <a:endParaRPr lang="en-GB" dirty="0" smtClean="0"/>
          </a:p>
          <a:p>
            <a:r>
              <a:rPr lang="en-GB" dirty="0">
                <a:hlinkClick r:id="rId4"/>
              </a:rPr>
              <a:t>http://www.leidenmanifesto.org</a:t>
            </a:r>
            <a:r>
              <a:rPr lang="en-GB" dirty="0" smtClean="0">
                <a:hlinkClick r:id="rId4"/>
              </a:rPr>
              <a:t>/</a:t>
            </a:r>
            <a:endParaRPr lang="en-GB" dirty="0" smtClean="0"/>
          </a:p>
          <a:p>
            <a:endParaRPr lang="en-GB" dirty="0"/>
          </a:p>
          <a:p>
            <a:r>
              <a:rPr lang="en-GB" dirty="0" smtClean="0"/>
              <a:t>And thanks to Lizzie Gadd for most of these slides</a:t>
            </a:r>
            <a:r>
              <a:rPr lang="en-GB" dirty="0" smtClean="0"/>
              <a:t>!</a:t>
            </a:r>
          </a:p>
          <a:p>
            <a:r>
              <a:rPr lang="en-GB" dirty="0">
                <a:hlinkClick r:id="rId5"/>
              </a:rPr>
              <a:t>https://thebibliomagician.wordpress.com/category/responsible-metrics</a:t>
            </a:r>
            <a:r>
              <a:rPr lang="en-GB" dirty="0" smtClean="0">
                <a:hlinkClick r:id="rId5"/>
              </a:rPr>
              <a:t>/</a:t>
            </a:r>
            <a:endParaRPr lang="en-GB" dirty="0" smtClean="0"/>
          </a:p>
          <a:p>
            <a:endParaRPr lang="en-GB" dirty="0" smtClean="0"/>
          </a:p>
        </p:txBody>
      </p:sp>
      <p:sp>
        <p:nvSpPr>
          <p:cNvPr id="4" name="Rectangle 3"/>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5" name="Picture 4"/>
          <p:cNvPicPr>
            <a:picLocks noChangeAspect="1"/>
          </p:cNvPicPr>
          <p:nvPr/>
        </p:nvPicPr>
        <p:blipFill>
          <a:blip r:embed="rId6"/>
          <a:stretch>
            <a:fillRect/>
          </a:stretch>
        </p:blipFill>
        <p:spPr>
          <a:xfrm>
            <a:off x="76835" y="6146982"/>
            <a:ext cx="1036916" cy="864097"/>
          </a:xfrm>
          <a:prstGeom prst="rect">
            <a:avLst/>
          </a:prstGeom>
        </p:spPr>
      </p:pic>
      <p:pic>
        <p:nvPicPr>
          <p:cNvPr id="6" name="Picture 5"/>
          <p:cNvPicPr>
            <a:picLocks noChangeAspect="1"/>
          </p:cNvPicPr>
          <p:nvPr/>
        </p:nvPicPr>
        <p:blipFill>
          <a:blip r:embed="rId7"/>
          <a:stretch>
            <a:fillRect/>
          </a:stretch>
        </p:blipFill>
        <p:spPr>
          <a:xfrm>
            <a:off x="5997017" y="6396373"/>
            <a:ext cx="1301674" cy="407858"/>
          </a:xfrm>
          <a:prstGeom prst="rect">
            <a:avLst/>
          </a:prstGeom>
        </p:spPr>
      </p:pic>
      <p:pic>
        <p:nvPicPr>
          <p:cNvPr id="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9"/>
          <a:stretch>
            <a:fillRect/>
          </a:stretch>
        </p:blipFill>
        <p:spPr>
          <a:xfrm>
            <a:off x="4154954" y="6280735"/>
            <a:ext cx="915307" cy="732245"/>
          </a:xfrm>
          <a:prstGeom prst="rect">
            <a:avLst/>
          </a:prstGeom>
        </p:spPr>
      </p:pic>
    </p:spTree>
    <p:extLst>
      <p:ext uri="{BB962C8B-B14F-4D97-AF65-F5344CB8AC3E}">
        <p14:creationId xmlns:p14="http://schemas.microsoft.com/office/powerpoint/2010/main" val="27642306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76831-EAF7-4463-8014-0A39FC6F6692}"/>
              </a:ext>
            </a:extLst>
          </p:cNvPr>
          <p:cNvSpPr>
            <a:spLocks noGrp="1"/>
          </p:cNvSpPr>
          <p:nvPr>
            <p:ph type="title"/>
          </p:nvPr>
        </p:nvSpPr>
        <p:spPr/>
        <p:txBody>
          <a:bodyPr/>
          <a:lstStyle/>
          <a:p>
            <a:r>
              <a:rPr lang="en-GB" dirty="0"/>
              <a:t>Overview</a:t>
            </a:r>
          </a:p>
        </p:txBody>
      </p:sp>
      <p:sp>
        <p:nvSpPr>
          <p:cNvPr id="3" name="Content Placeholder 2">
            <a:extLst>
              <a:ext uri="{FF2B5EF4-FFF2-40B4-BE49-F238E27FC236}">
                <a16:creationId xmlns:a16="http://schemas.microsoft.com/office/drawing/2014/main" id="{AB157B43-A60E-417D-8A35-737F8D1DAC0D}"/>
              </a:ext>
            </a:extLst>
          </p:cNvPr>
          <p:cNvSpPr>
            <a:spLocks noGrp="1"/>
          </p:cNvSpPr>
          <p:nvPr>
            <p:ph idx="1"/>
          </p:nvPr>
        </p:nvSpPr>
        <p:spPr/>
        <p:txBody>
          <a:bodyPr>
            <a:normAutofit/>
          </a:bodyPr>
          <a:lstStyle/>
          <a:p>
            <a:r>
              <a:rPr lang="en-GB" dirty="0"/>
              <a:t>What are responsible metrics?</a:t>
            </a:r>
          </a:p>
          <a:p>
            <a:r>
              <a:rPr lang="en-GB" dirty="0"/>
              <a:t>Why should we care?</a:t>
            </a:r>
          </a:p>
          <a:p>
            <a:r>
              <a:rPr lang="en-GB" dirty="0"/>
              <a:t>How to implement a responsible metrics policy</a:t>
            </a:r>
          </a:p>
          <a:p>
            <a:r>
              <a:rPr lang="en-GB" dirty="0"/>
              <a:t>How to actually do metrics responsibly</a:t>
            </a:r>
          </a:p>
          <a:p>
            <a:r>
              <a:rPr lang="en-GB" dirty="0"/>
              <a:t>Who is responsible for responsible metrics?</a:t>
            </a:r>
          </a:p>
          <a:p>
            <a:r>
              <a:rPr lang="en-GB" dirty="0"/>
              <a:t>A call for research evaluation literacy</a:t>
            </a:r>
          </a:p>
        </p:txBody>
      </p:sp>
    </p:spTree>
    <p:extLst>
      <p:ext uri="{BB962C8B-B14F-4D97-AF65-F5344CB8AC3E}">
        <p14:creationId xmlns:p14="http://schemas.microsoft.com/office/powerpoint/2010/main" val="221903726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066129"/>
          </a:xfrm>
        </p:spPr>
        <p:txBody>
          <a:bodyPr>
            <a:normAutofit fontScale="90000"/>
          </a:bodyPr>
          <a:lstStyle/>
          <a:p>
            <a:r>
              <a:rPr lang="en-GB" dirty="0"/>
              <a:t>Responsible metrics lead to better decisions</a:t>
            </a:r>
          </a:p>
        </p:txBody>
      </p:sp>
      <p:sp>
        <p:nvSpPr>
          <p:cNvPr id="3" name="Content Placeholder 2"/>
          <p:cNvSpPr>
            <a:spLocks noGrp="1"/>
          </p:cNvSpPr>
          <p:nvPr>
            <p:ph idx="1"/>
          </p:nvPr>
        </p:nvSpPr>
        <p:spPr>
          <a:xfrm>
            <a:off x="457200" y="1628800"/>
            <a:ext cx="8229600" cy="4200467"/>
          </a:xfrm>
        </p:spPr>
        <p:txBody>
          <a:bodyPr/>
          <a:lstStyle/>
          <a:p>
            <a:r>
              <a:rPr lang="en-GB" dirty="0"/>
              <a:t>Comparing SSH with STEM on citation counts…</a:t>
            </a:r>
          </a:p>
          <a:p>
            <a:r>
              <a:rPr lang="en-GB" dirty="0"/>
              <a:t>Comparing early &amp; late-career academics on h-index…</a:t>
            </a:r>
          </a:p>
          <a:p>
            <a:r>
              <a:rPr lang="en-GB" dirty="0"/>
              <a:t>Judging anyone by their </a:t>
            </a:r>
            <a:r>
              <a:rPr lang="en-GB" dirty="0" err="1"/>
              <a:t>ResearchGate</a:t>
            </a:r>
            <a:r>
              <a:rPr lang="en-GB" dirty="0"/>
              <a:t> score…</a:t>
            </a:r>
          </a:p>
          <a:p>
            <a:r>
              <a:rPr lang="en-GB" dirty="0"/>
              <a:t>…just isn’t going to lead to a sensible decision, let alone a fair one.</a:t>
            </a:r>
          </a:p>
        </p:txBody>
      </p:sp>
    </p:spTree>
    <p:extLst>
      <p:ext uri="{BB962C8B-B14F-4D97-AF65-F5344CB8AC3E}">
        <p14:creationId xmlns:p14="http://schemas.microsoft.com/office/powerpoint/2010/main" val="330182517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1BC35-56D4-4ACE-BC37-CA3BE1E7848D}"/>
              </a:ext>
            </a:extLst>
          </p:cNvPr>
          <p:cNvSpPr>
            <a:spLocks noGrp="1"/>
          </p:cNvSpPr>
          <p:nvPr>
            <p:ph type="title"/>
          </p:nvPr>
        </p:nvSpPr>
        <p:spPr>
          <a:xfrm>
            <a:off x="430932" y="1988840"/>
            <a:ext cx="8229600" cy="778097"/>
          </a:xfrm>
        </p:spPr>
        <p:txBody>
          <a:bodyPr>
            <a:normAutofit fontScale="90000"/>
          </a:bodyPr>
          <a:lstStyle/>
          <a:p>
            <a:pPr algn="ctr"/>
            <a:r>
              <a:rPr lang="en-GB" dirty="0"/>
              <a:t>How to implement a responsible metrics policy</a:t>
            </a:r>
          </a:p>
        </p:txBody>
      </p:sp>
    </p:spTree>
    <p:extLst>
      <p:ext uri="{BB962C8B-B14F-4D97-AF65-F5344CB8AC3E}">
        <p14:creationId xmlns:p14="http://schemas.microsoft.com/office/powerpoint/2010/main" val="31393312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3841F-300C-4147-B549-6B99EB0BC58F}"/>
              </a:ext>
            </a:extLst>
          </p:cNvPr>
          <p:cNvSpPr>
            <a:spLocks noGrp="1"/>
          </p:cNvSpPr>
          <p:nvPr>
            <p:ph type="title"/>
          </p:nvPr>
        </p:nvSpPr>
        <p:spPr/>
        <p:txBody>
          <a:bodyPr>
            <a:normAutofit fontScale="90000"/>
          </a:bodyPr>
          <a:lstStyle/>
          <a:p>
            <a:r>
              <a:rPr lang="en-GB" dirty="0"/>
              <a:t>The need to accept your policy is just the beginning</a:t>
            </a:r>
          </a:p>
        </p:txBody>
      </p:sp>
      <p:pic>
        <p:nvPicPr>
          <p:cNvPr id="5" name="Content Placeholder 4" descr="A picture containing umbrella, drawing&#10;&#10;Description automatically generated">
            <a:extLst>
              <a:ext uri="{FF2B5EF4-FFF2-40B4-BE49-F238E27FC236}">
                <a16:creationId xmlns:a16="http://schemas.microsoft.com/office/drawing/2014/main" id="{64F8BED1-443D-4A87-8AC2-5EB2EE11841D}"/>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457200" y="1909876"/>
            <a:ext cx="8229600" cy="3135085"/>
          </a:xfrm>
        </p:spPr>
      </p:pic>
      <p:sp>
        <p:nvSpPr>
          <p:cNvPr id="6" name="TextBox 5">
            <a:extLst>
              <a:ext uri="{FF2B5EF4-FFF2-40B4-BE49-F238E27FC236}">
                <a16:creationId xmlns:a16="http://schemas.microsoft.com/office/drawing/2014/main" id="{FC37C44B-A25F-490F-B7FE-2C6252B8F180}"/>
              </a:ext>
            </a:extLst>
          </p:cNvPr>
          <p:cNvSpPr txBox="1"/>
          <p:nvPr/>
        </p:nvSpPr>
        <p:spPr>
          <a:xfrm>
            <a:off x="457200" y="5114211"/>
            <a:ext cx="8229600" cy="230832"/>
          </a:xfrm>
          <a:prstGeom prst="rect">
            <a:avLst/>
          </a:prstGeom>
        </p:spPr>
        <p:txBody>
          <a:bodyPr vert="horz" wrap="square" lIns="91440" tIns="45720" rIns="91440" bIns="45720" rtlCol="0" anchor="ctr">
            <a:spAutoFit/>
          </a:bodyPr>
          <a:lstStyle/>
          <a:p>
            <a:r>
              <a:rPr lang="en-GB" sz="900">
                <a:hlinkClick r:id="rId4" tooltip="https://www.liberties.eu/en/news/munich-court-reverses-conviction-for-promoting-whistleblowing/17113"/>
              </a:rPr>
              <a:t>This Photo</a:t>
            </a:r>
            <a:r>
              <a:rPr lang="en-GB" sz="900"/>
              <a:t> by Unknown Author is licensed under </a:t>
            </a:r>
            <a:r>
              <a:rPr lang="en-GB" sz="900">
                <a:hlinkClick r:id="rId5" tooltip="https://creativecommons.org/licenses/by-nc/3.0/"/>
              </a:rPr>
              <a:t>CC BY-NC</a:t>
            </a:r>
            <a:endParaRPr lang="en-GB" sz="900"/>
          </a:p>
        </p:txBody>
      </p:sp>
    </p:spTree>
    <p:extLst>
      <p:ext uri="{BB962C8B-B14F-4D97-AF65-F5344CB8AC3E}">
        <p14:creationId xmlns:p14="http://schemas.microsoft.com/office/powerpoint/2010/main" val="2178385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839A1-C099-413A-9562-914D7D82BE6B}"/>
              </a:ext>
            </a:extLst>
          </p:cNvPr>
          <p:cNvSpPr>
            <a:spLocks noGrp="1"/>
          </p:cNvSpPr>
          <p:nvPr>
            <p:ph type="title"/>
          </p:nvPr>
        </p:nvSpPr>
        <p:spPr/>
        <p:txBody>
          <a:bodyPr>
            <a:normAutofit fontScale="90000"/>
          </a:bodyPr>
          <a:lstStyle/>
          <a:p>
            <a:r>
              <a:rPr lang="en-GB" dirty="0"/>
              <a:t>The need to consider the advise- police-judge spectrum</a:t>
            </a:r>
          </a:p>
        </p:txBody>
      </p:sp>
      <p:pic>
        <p:nvPicPr>
          <p:cNvPr id="5" name="Picture 4" descr="A couple of people that are standing in the grass&#10;&#10;Description automatically generated">
            <a:extLst>
              <a:ext uri="{FF2B5EF4-FFF2-40B4-BE49-F238E27FC236}">
                <a16:creationId xmlns:a16="http://schemas.microsoft.com/office/drawing/2014/main" id="{E89D77F4-6793-4AD1-A990-A1A1ED76488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16272" y="1314314"/>
            <a:ext cx="4067944" cy="2713287"/>
          </a:xfrm>
          <a:prstGeom prst="rect">
            <a:avLst/>
          </a:prstGeom>
        </p:spPr>
      </p:pic>
      <p:sp>
        <p:nvSpPr>
          <p:cNvPr id="6" name="TextBox 5">
            <a:extLst>
              <a:ext uri="{FF2B5EF4-FFF2-40B4-BE49-F238E27FC236}">
                <a16:creationId xmlns:a16="http://schemas.microsoft.com/office/drawing/2014/main" id="{C66B4928-4772-4461-B82E-94D780DAD966}"/>
              </a:ext>
            </a:extLst>
          </p:cNvPr>
          <p:cNvSpPr txBox="1"/>
          <p:nvPr/>
        </p:nvSpPr>
        <p:spPr>
          <a:xfrm>
            <a:off x="356542" y="4028980"/>
            <a:ext cx="2343250" cy="369332"/>
          </a:xfrm>
          <a:prstGeom prst="rect">
            <a:avLst/>
          </a:prstGeom>
        </p:spPr>
        <p:txBody>
          <a:bodyPr vert="horz" wrap="square" lIns="91440" tIns="45720" rIns="91440" bIns="45720" rtlCol="0" anchor="ctr">
            <a:spAutoFit/>
          </a:bodyPr>
          <a:lstStyle/>
          <a:p>
            <a:r>
              <a:rPr lang="en-GB" sz="900" dirty="0">
                <a:hlinkClick r:id="rId4" tooltip="http://commons.wikimedia.org/wiki/file:tackling_anti-social_behaviour_on_patrol.jpg"/>
              </a:rPr>
              <a:t>This Photo</a:t>
            </a:r>
            <a:r>
              <a:rPr lang="en-GB" sz="900" dirty="0"/>
              <a:t> by Unknown Author is licensed under </a:t>
            </a:r>
            <a:r>
              <a:rPr lang="en-GB" sz="900" dirty="0">
                <a:hlinkClick r:id="rId5" tooltip="https://creativecommons.org/licenses/by-sa/3.0/"/>
              </a:rPr>
              <a:t>CC BY-SA</a:t>
            </a:r>
            <a:endParaRPr lang="en-GB" sz="900" dirty="0"/>
          </a:p>
        </p:txBody>
      </p:sp>
      <p:pic>
        <p:nvPicPr>
          <p:cNvPr id="9" name="Picture 8" descr="A group of people standing on a sidewalk&#10;&#10;Description automatically generated">
            <a:extLst>
              <a:ext uri="{FF2B5EF4-FFF2-40B4-BE49-F238E27FC236}">
                <a16:creationId xmlns:a16="http://schemas.microsoft.com/office/drawing/2014/main" id="{1D0A843B-BB2A-4A15-8EB4-6E778A903F20}"/>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xmlns="" r:id="rId7"/>
              </a:ext>
            </a:extLst>
          </a:blip>
          <a:stretch>
            <a:fillRect/>
          </a:stretch>
        </p:blipFill>
        <p:spPr>
          <a:xfrm>
            <a:off x="2992585" y="2207591"/>
            <a:ext cx="2437121" cy="2943894"/>
          </a:xfrm>
          <a:prstGeom prst="rect">
            <a:avLst/>
          </a:prstGeom>
        </p:spPr>
      </p:pic>
      <p:sp>
        <p:nvSpPr>
          <p:cNvPr id="10" name="TextBox 9">
            <a:extLst>
              <a:ext uri="{FF2B5EF4-FFF2-40B4-BE49-F238E27FC236}">
                <a16:creationId xmlns:a16="http://schemas.microsoft.com/office/drawing/2014/main" id="{B997A94E-5D24-41C5-86D4-107163B3817F}"/>
              </a:ext>
            </a:extLst>
          </p:cNvPr>
          <p:cNvSpPr txBox="1"/>
          <p:nvPr/>
        </p:nvSpPr>
        <p:spPr>
          <a:xfrm>
            <a:off x="2999247" y="5151485"/>
            <a:ext cx="1398559" cy="507831"/>
          </a:xfrm>
          <a:prstGeom prst="rect">
            <a:avLst/>
          </a:prstGeom>
        </p:spPr>
        <p:txBody>
          <a:bodyPr vert="horz" wrap="square" lIns="91440" tIns="45720" rIns="91440" bIns="45720" rtlCol="0" anchor="ctr">
            <a:spAutoFit/>
          </a:bodyPr>
          <a:lstStyle/>
          <a:p>
            <a:r>
              <a:rPr lang="en-GB" sz="900" dirty="0">
                <a:hlinkClick r:id="rId7" tooltip="http://flickr.com/photos/anniemole/2855643750"/>
              </a:rPr>
              <a:t>This Photo</a:t>
            </a:r>
            <a:r>
              <a:rPr lang="en-GB" sz="900" dirty="0"/>
              <a:t> by Unknown Author is licensed under </a:t>
            </a:r>
            <a:r>
              <a:rPr lang="en-GB" sz="900" dirty="0">
                <a:hlinkClick r:id="rId8" tooltip="https://creativecommons.org/licenses/by/3.0/"/>
              </a:rPr>
              <a:t>CC BY</a:t>
            </a:r>
            <a:endParaRPr lang="en-GB" sz="900" dirty="0"/>
          </a:p>
        </p:txBody>
      </p:sp>
      <p:pic>
        <p:nvPicPr>
          <p:cNvPr id="3080" name="Picture 8" descr="Image result for judge">
            <a:extLst>
              <a:ext uri="{FF2B5EF4-FFF2-40B4-BE49-F238E27FC236}">
                <a16:creationId xmlns:a16="http://schemas.microsoft.com/office/drawing/2014/main" id="{02DBC977-4D5D-4254-8F55-F218BC0339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8867" y="3075898"/>
            <a:ext cx="3617717" cy="2713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0855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8A0BF-9695-470C-9DD8-5D35093F402A}"/>
              </a:ext>
            </a:extLst>
          </p:cNvPr>
          <p:cNvSpPr>
            <a:spLocks noGrp="1"/>
          </p:cNvSpPr>
          <p:nvPr>
            <p:ph type="title"/>
          </p:nvPr>
        </p:nvSpPr>
        <p:spPr/>
        <p:txBody>
          <a:bodyPr>
            <a:normAutofit fontScale="90000"/>
          </a:bodyPr>
          <a:lstStyle/>
          <a:p>
            <a:r>
              <a:rPr lang="en-GB" dirty="0"/>
              <a:t>The need for ownership at senior level</a:t>
            </a:r>
          </a:p>
        </p:txBody>
      </p:sp>
      <p:graphicFrame>
        <p:nvGraphicFramePr>
          <p:cNvPr id="4" name="Content Placeholder 3">
            <a:extLst>
              <a:ext uri="{FF2B5EF4-FFF2-40B4-BE49-F238E27FC236}">
                <a16:creationId xmlns:a16="http://schemas.microsoft.com/office/drawing/2014/main" id="{0F5C31B5-6FA0-46D6-B2D8-8542A2036654}"/>
              </a:ext>
            </a:extLst>
          </p:cNvPr>
          <p:cNvGraphicFramePr>
            <a:graphicFrameLocks noGrp="1"/>
          </p:cNvGraphicFramePr>
          <p:nvPr>
            <p:ph idx="1"/>
            <p:extLst/>
          </p:nvPr>
        </p:nvGraphicFramePr>
        <p:xfrm>
          <a:off x="457200" y="1125538"/>
          <a:ext cx="8229600" cy="47037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42765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E58A-CE22-4F07-B8CD-CB9AB66EC36C}"/>
              </a:ext>
            </a:extLst>
          </p:cNvPr>
          <p:cNvSpPr>
            <a:spLocks noGrp="1"/>
          </p:cNvSpPr>
          <p:nvPr>
            <p:ph type="title"/>
          </p:nvPr>
        </p:nvSpPr>
        <p:spPr/>
        <p:txBody>
          <a:bodyPr/>
          <a:lstStyle/>
          <a:p>
            <a:r>
              <a:rPr lang="en-GB" dirty="0"/>
              <a:t>The need to manage upwards</a:t>
            </a:r>
          </a:p>
        </p:txBody>
      </p:sp>
      <p:sp>
        <p:nvSpPr>
          <p:cNvPr id="3" name="Content Placeholder 2">
            <a:extLst>
              <a:ext uri="{FF2B5EF4-FFF2-40B4-BE49-F238E27FC236}">
                <a16:creationId xmlns:a16="http://schemas.microsoft.com/office/drawing/2014/main" id="{1F6C37A2-9046-4D0A-8D52-70F9C89DD922}"/>
              </a:ext>
            </a:extLst>
          </p:cNvPr>
          <p:cNvSpPr>
            <a:spLocks noGrp="1"/>
          </p:cNvSpPr>
          <p:nvPr>
            <p:ph idx="1"/>
          </p:nvPr>
        </p:nvSpPr>
        <p:spPr/>
        <p:txBody>
          <a:bodyPr/>
          <a:lstStyle/>
          <a:p>
            <a:pPr marL="0" indent="0" algn="ctr">
              <a:buNone/>
            </a:pPr>
            <a:r>
              <a:rPr lang="en-GB" b="1" dirty="0"/>
              <a:t>From a mailing list:</a:t>
            </a:r>
          </a:p>
          <a:p>
            <a:pPr marL="0" indent="0" algn="ctr">
              <a:buNone/>
            </a:pPr>
            <a:endParaRPr lang="en-GB" dirty="0"/>
          </a:p>
          <a:p>
            <a:pPr marL="0" indent="0" algn="ctr">
              <a:buNone/>
            </a:pPr>
            <a:r>
              <a:rPr lang="en-GB" dirty="0"/>
              <a:t>“…there’s a desire to have…a metric (</a:t>
            </a:r>
            <a:r>
              <a:rPr lang="en-GB" dirty="0">
                <a:highlight>
                  <a:srgbClr val="FFFF00"/>
                </a:highlight>
              </a:rPr>
              <a:t>and they are keen on just one</a:t>
            </a:r>
            <a:r>
              <a:rPr lang="en-GB" dirty="0"/>
              <a:t>) against which to evaluate the </a:t>
            </a:r>
            <a:r>
              <a:rPr lang="en-GB" dirty="0">
                <a:highlight>
                  <a:srgbClr val="FFFF00"/>
                </a:highlight>
              </a:rPr>
              <a:t>performance of our research…</a:t>
            </a:r>
            <a:r>
              <a:rPr lang="en-GB" dirty="0"/>
              <a:t>. I’d be very interested to hear anyone else’s experiences …in </a:t>
            </a:r>
            <a:r>
              <a:rPr lang="en-GB" dirty="0">
                <a:highlight>
                  <a:srgbClr val="FFFF00"/>
                </a:highlight>
              </a:rPr>
              <a:t>dealing with the expectations of senior managers </a:t>
            </a:r>
            <a:r>
              <a:rPr lang="en-GB" dirty="0"/>
              <a:t>with this sort of thing.”</a:t>
            </a:r>
          </a:p>
          <a:p>
            <a:endParaRPr lang="en-GB" dirty="0"/>
          </a:p>
        </p:txBody>
      </p:sp>
    </p:spTree>
    <p:extLst>
      <p:ext uri="{BB962C8B-B14F-4D97-AF65-F5344CB8AC3E}">
        <p14:creationId xmlns:p14="http://schemas.microsoft.com/office/powerpoint/2010/main" val="2232798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13" name="Picture 12"/>
          <p:cNvPicPr>
            <a:picLocks noChangeAspect="1"/>
          </p:cNvPicPr>
          <p:nvPr/>
        </p:nvPicPr>
        <p:blipFill>
          <a:blip r:embed="rId3"/>
          <a:stretch>
            <a:fillRect/>
          </a:stretch>
        </p:blipFill>
        <p:spPr>
          <a:xfrm>
            <a:off x="76835" y="6146982"/>
            <a:ext cx="1036916" cy="864097"/>
          </a:xfrm>
          <a:prstGeom prst="rect">
            <a:avLst/>
          </a:prstGeom>
        </p:spPr>
      </p:pic>
      <p:sp>
        <p:nvSpPr>
          <p:cNvPr id="2" name="Title 1"/>
          <p:cNvSpPr>
            <a:spLocks noGrp="1"/>
          </p:cNvSpPr>
          <p:nvPr>
            <p:ph type="title"/>
          </p:nvPr>
        </p:nvSpPr>
        <p:spPr/>
        <p:txBody>
          <a:bodyPr/>
          <a:lstStyle/>
          <a:p>
            <a:r>
              <a:rPr lang="en-GB" dirty="0"/>
              <a:t>Maximising the societal impact of research: the use of impact indicators </a:t>
            </a:r>
          </a:p>
        </p:txBody>
      </p:sp>
      <p:sp>
        <p:nvSpPr>
          <p:cNvPr id="3" name="Content Placeholder 2"/>
          <p:cNvSpPr>
            <a:spLocks noGrp="1"/>
          </p:cNvSpPr>
          <p:nvPr>
            <p:ph idx="1"/>
          </p:nvPr>
        </p:nvSpPr>
        <p:spPr>
          <a:xfrm>
            <a:off x="899592" y="1556792"/>
            <a:ext cx="6985000" cy="4897437"/>
          </a:xfrm>
        </p:spPr>
        <p:txBody>
          <a:bodyPr>
            <a:normAutofit/>
          </a:bodyPr>
          <a:lstStyle/>
          <a:p>
            <a:r>
              <a:rPr lang="en-GB" dirty="0" smtClean="0"/>
              <a:t>Institutional Impact Strategy</a:t>
            </a:r>
          </a:p>
          <a:p>
            <a:pPr lvl="1"/>
            <a:r>
              <a:rPr lang="en-GB" dirty="0" smtClean="0"/>
              <a:t>Responsible Metrics</a:t>
            </a:r>
          </a:p>
          <a:p>
            <a:pPr lvl="1"/>
            <a:endParaRPr lang="en-GB" dirty="0" smtClean="0"/>
          </a:p>
          <a:p>
            <a:r>
              <a:rPr lang="en-GB" dirty="0" smtClean="0"/>
              <a:t>Snowball Metrics</a:t>
            </a:r>
          </a:p>
          <a:p>
            <a:pPr lvl="1"/>
            <a:r>
              <a:rPr lang="en-GB" dirty="0" smtClean="0"/>
              <a:t>As an example of pathways to impact</a:t>
            </a:r>
          </a:p>
          <a:p>
            <a:pPr lvl="1"/>
            <a:endParaRPr lang="en-GB" dirty="0" smtClean="0"/>
          </a:p>
          <a:p>
            <a:r>
              <a:rPr lang="en-GB" dirty="0" smtClean="0"/>
              <a:t>Vertigo Ventures</a:t>
            </a:r>
          </a:p>
          <a:p>
            <a:pPr lvl="1"/>
            <a:r>
              <a:rPr lang="en-GB" dirty="0" smtClean="0"/>
              <a:t>As an example of evidencing impact</a:t>
            </a:r>
          </a:p>
        </p:txBody>
      </p:sp>
      <p:pic>
        <p:nvPicPr>
          <p:cNvPr id="9" name="Picture 8"/>
          <p:cNvPicPr>
            <a:picLocks noChangeAspect="1"/>
          </p:cNvPicPr>
          <p:nvPr/>
        </p:nvPicPr>
        <p:blipFill>
          <a:blip r:embed="rId4"/>
          <a:stretch>
            <a:fillRect/>
          </a:stretch>
        </p:blipFill>
        <p:spPr>
          <a:xfrm>
            <a:off x="5997017" y="6396373"/>
            <a:ext cx="1301674" cy="407858"/>
          </a:xfrm>
          <a:prstGeom prst="rect">
            <a:avLst/>
          </a:prstGeom>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6"/>
          <a:stretch>
            <a:fillRect/>
          </a:stretch>
        </p:blipFill>
        <p:spPr>
          <a:xfrm>
            <a:off x="4154954" y="6280735"/>
            <a:ext cx="915307" cy="732245"/>
          </a:xfrm>
          <a:prstGeom prst="rect">
            <a:avLst/>
          </a:prstGeom>
        </p:spPr>
      </p:pic>
    </p:spTree>
    <p:extLst>
      <p:ext uri="{BB962C8B-B14F-4D97-AF65-F5344CB8AC3E}">
        <p14:creationId xmlns:p14="http://schemas.microsoft.com/office/powerpoint/2010/main" val="5186879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115B1-6875-45C2-8355-DB161587D680}"/>
              </a:ext>
            </a:extLst>
          </p:cNvPr>
          <p:cNvSpPr>
            <a:spLocks noGrp="1"/>
          </p:cNvSpPr>
          <p:nvPr>
            <p:ph type="title"/>
          </p:nvPr>
        </p:nvSpPr>
        <p:spPr/>
        <p:txBody>
          <a:bodyPr>
            <a:normAutofit fontScale="90000"/>
          </a:bodyPr>
          <a:lstStyle/>
          <a:p>
            <a:r>
              <a:rPr lang="en-GB" dirty="0"/>
              <a:t>Introducing the INORMS   SCOPE model</a:t>
            </a:r>
          </a:p>
        </p:txBody>
      </p:sp>
      <p:grpSp>
        <p:nvGrpSpPr>
          <p:cNvPr id="4" name="Group 3">
            <a:extLst>
              <a:ext uri="{FF2B5EF4-FFF2-40B4-BE49-F238E27FC236}">
                <a16:creationId xmlns:a16="http://schemas.microsoft.com/office/drawing/2014/main" id="{450DE43D-B29D-4438-9951-81202A84C354}"/>
              </a:ext>
            </a:extLst>
          </p:cNvPr>
          <p:cNvGrpSpPr/>
          <p:nvPr/>
        </p:nvGrpSpPr>
        <p:grpSpPr>
          <a:xfrm>
            <a:off x="1475656" y="1412776"/>
            <a:ext cx="6001521" cy="4279729"/>
            <a:chOff x="990600" y="1600200"/>
            <a:chExt cx="7424283" cy="4686587"/>
          </a:xfrm>
        </p:grpSpPr>
        <p:graphicFrame>
          <p:nvGraphicFramePr>
            <p:cNvPr id="5" name="Diagram 4">
              <a:extLst>
                <a:ext uri="{FF2B5EF4-FFF2-40B4-BE49-F238E27FC236}">
                  <a16:creationId xmlns:a16="http://schemas.microsoft.com/office/drawing/2014/main" id="{77DE0A6B-1390-491F-96CE-844522AA5792}"/>
                </a:ext>
              </a:extLst>
            </p:cNvPr>
            <p:cNvGraphicFramePr/>
            <p:nvPr>
              <p:extLst/>
            </p:nvPr>
          </p:nvGraphicFramePr>
          <p:xfrm>
            <a:off x="990600" y="1600200"/>
            <a:ext cx="7424283" cy="4686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3E71FE11-426D-417E-BDE4-0FCCBFD99A05}"/>
                </a:ext>
              </a:extLst>
            </p:cNvPr>
            <p:cNvSpPr txBox="1"/>
            <p:nvPr/>
          </p:nvSpPr>
          <p:spPr>
            <a:xfrm>
              <a:off x="1260069" y="1958555"/>
              <a:ext cx="372990" cy="512416"/>
            </a:xfrm>
            <a:prstGeom prst="rect">
              <a:avLst/>
            </a:prstGeom>
            <a:noFill/>
            <a:ln>
              <a:solidFill>
                <a:schemeClr val="lt1">
                  <a:hueOff val="0"/>
                  <a:satOff val="0"/>
                  <a:lumOff val="0"/>
                </a:schemeClr>
              </a:solidFill>
            </a:ln>
          </p:spPr>
          <p:txBody>
            <a:bodyPr wrap="none" rtlCol="0">
              <a:spAutoFit/>
            </a:bodyPr>
            <a:lstStyle/>
            <a:p>
              <a:pPr defTabSz="685800">
                <a:defRPr/>
              </a:pPr>
              <a:r>
                <a:rPr lang="en-US" sz="2400" dirty="0">
                  <a:solidFill>
                    <a:prstClr val="black"/>
                  </a:solidFill>
                  <a:latin typeface="Calibri" panose="020F0502020204030204"/>
                </a:rPr>
                <a:t>1</a:t>
              </a:r>
            </a:p>
          </p:txBody>
        </p:sp>
        <p:sp>
          <p:nvSpPr>
            <p:cNvPr id="7" name="TextBox 6">
              <a:extLst>
                <a:ext uri="{FF2B5EF4-FFF2-40B4-BE49-F238E27FC236}">
                  <a16:creationId xmlns:a16="http://schemas.microsoft.com/office/drawing/2014/main" id="{26FFA40B-035D-47A3-8417-9D34EF0CC2F3}"/>
                </a:ext>
              </a:extLst>
            </p:cNvPr>
            <p:cNvSpPr txBox="1"/>
            <p:nvPr/>
          </p:nvSpPr>
          <p:spPr>
            <a:xfrm>
              <a:off x="1659746" y="2827912"/>
              <a:ext cx="372990" cy="512416"/>
            </a:xfrm>
            <a:prstGeom prst="rect">
              <a:avLst/>
            </a:prstGeom>
            <a:noFill/>
            <a:ln>
              <a:solidFill>
                <a:schemeClr val="lt1">
                  <a:hueOff val="0"/>
                  <a:satOff val="0"/>
                  <a:lumOff val="0"/>
                </a:schemeClr>
              </a:solidFill>
            </a:ln>
          </p:spPr>
          <p:txBody>
            <a:bodyPr wrap="none" rtlCol="0">
              <a:spAutoFit/>
            </a:bodyPr>
            <a:lstStyle/>
            <a:p>
              <a:pPr defTabSz="685800">
                <a:defRPr/>
              </a:pPr>
              <a:r>
                <a:rPr lang="en-US" sz="2400" dirty="0">
                  <a:solidFill>
                    <a:prstClr val="black"/>
                  </a:solidFill>
                  <a:latin typeface="Calibri" panose="020F0502020204030204"/>
                </a:rPr>
                <a:t>2</a:t>
              </a:r>
            </a:p>
          </p:txBody>
        </p:sp>
        <p:sp>
          <p:nvSpPr>
            <p:cNvPr id="8" name="TextBox 7">
              <a:extLst>
                <a:ext uri="{FF2B5EF4-FFF2-40B4-BE49-F238E27FC236}">
                  <a16:creationId xmlns:a16="http://schemas.microsoft.com/office/drawing/2014/main" id="{4DAA1923-05E8-4D44-B133-49F2E9813786}"/>
                </a:ext>
              </a:extLst>
            </p:cNvPr>
            <p:cNvSpPr txBox="1"/>
            <p:nvPr/>
          </p:nvSpPr>
          <p:spPr>
            <a:xfrm>
              <a:off x="1798190" y="3748685"/>
              <a:ext cx="372990" cy="512416"/>
            </a:xfrm>
            <a:prstGeom prst="rect">
              <a:avLst/>
            </a:prstGeom>
            <a:noFill/>
            <a:ln>
              <a:solidFill>
                <a:schemeClr val="lt1">
                  <a:hueOff val="0"/>
                  <a:satOff val="0"/>
                  <a:lumOff val="0"/>
                </a:schemeClr>
              </a:solidFill>
            </a:ln>
          </p:spPr>
          <p:txBody>
            <a:bodyPr wrap="none" rtlCol="0">
              <a:spAutoFit/>
            </a:bodyPr>
            <a:lstStyle/>
            <a:p>
              <a:pPr defTabSz="685800">
                <a:defRPr/>
              </a:pPr>
              <a:r>
                <a:rPr lang="en-US" sz="2400" dirty="0">
                  <a:solidFill>
                    <a:prstClr val="black"/>
                  </a:solidFill>
                  <a:latin typeface="Calibri" panose="020F0502020204030204"/>
                </a:rPr>
                <a:t>3</a:t>
              </a:r>
            </a:p>
          </p:txBody>
        </p:sp>
        <p:sp>
          <p:nvSpPr>
            <p:cNvPr id="9" name="TextBox 8">
              <a:extLst>
                <a:ext uri="{FF2B5EF4-FFF2-40B4-BE49-F238E27FC236}">
                  <a16:creationId xmlns:a16="http://schemas.microsoft.com/office/drawing/2014/main" id="{82A44760-2955-482C-A2C4-CFC15F3C8188}"/>
                </a:ext>
              </a:extLst>
            </p:cNvPr>
            <p:cNvSpPr txBox="1"/>
            <p:nvPr/>
          </p:nvSpPr>
          <p:spPr>
            <a:xfrm>
              <a:off x="1636567" y="4630196"/>
              <a:ext cx="372990" cy="512416"/>
            </a:xfrm>
            <a:prstGeom prst="rect">
              <a:avLst/>
            </a:prstGeom>
            <a:noFill/>
            <a:ln>
              <a:solidFill>
                <a:schemeClr val="lt1">
                  <a:hueOff val="0"/>
                  <a:satOff val="0"/>
                  <a:lumOff val="0"/>
                </a:schemeClr>
              </a:solidFill>
            </a:ln>
          </p:spPr>
          <p:txBody>
            <a:bodyPr wrap="none" rtlCol="0">
              <a:spAutoFit/>
            </a:bodyPr>
            <a:lstStyle/>
            <a:p>
              <a:pPr defTabSz="685800">
                <a:defRPr/>
              </a:pPr>
              <a:r>
                <a:rPr lang="en-US" sz="2400" dirty="0">
                  <a:solidFill>
                    <a:prstClr val="black"/>
                  </a:solidFill>
                  <a:latin typeface="Calibri" panose="020F0502020204030204"/>
                </a:rPr>
                <a:t>4</a:t>
              </a:r>
            </a:p>
          </p:txBody>
        </p:sp>
        <p:sp>
          <p:nvSpPr>
            <p:cNvPr id="10" name="TextBox 9">
              <a:extLst>
                <a:ext uri="{FF2B5EF4-FFF2-40B4-BE49-F238E27FC236}">
                  <a16:creationId xmlns:a16="http://schemas.microsoft.com/office/drawing/2014/main" id="{31A5EF68-C29A-4A1A-936B-0B54AFCBB29C}"/>
                </a:ext>
              </a:extLst>
            </p:cNvPr>
            <p:cNvSpPr txBox="1"/>
            <p:nvPr/>
          </p:nvSpPr>
          <p:spPr>
            <a:xfrm>
              <a:off x="1303078" y="5449532"/>
              <a:ext cx="372990" cy="512416"/>
            </a:xfrm>
            <a:prstGeom prst="rect">
              <a:avLst/>
            </a:prstGeom>
            <a:noFill/>
            <a:ln>
              <a:solidFill>
                <a:schemeClr val="lt1">
                  <a:hueOff val="0"/>
                  <a:satOff val="0"/>
                  <a:lumOff val="0"/>
                </a:schemeClr>
              </a:solidFill>
            </a:ln>
          </p:spPr>
          <p:txBody>
            <a:bodyPr wrap="none" rtlCol="0">
              <a:spAutoFit/>
            </a:bodyPr>
            <a:lstStyle/>
            <a:p>
              <a:pPr defTabSz="685800">
                <a:defRPr/>
              </a:pPr>
              <a:r>
                <a:rPr lang="en-US" sz="2400" dirty="0">
                  <a:solidFill>
                    <a:prstClr val="black"/>
                  </a:solidFill>
                  <a:latin typeface="Calibri" panose="020F0502020204030204"/>
                </a:rPr>
                <a:t>5</a:t>
              </a:r>
            </a:p>
          </p:txBody>
        </p:sp>
      </p:grpSp>
      <p:pic>
        <p:nvPicPr>
          <p:cNvPr id="11" name="Content Placeholder 3">
            <a:extLst>
              <a:ext uri="{FF2B5EF4-FFF2-40B4-BE49-F238E27FC236}">
                <a16:creationId xmlns:a16="http://schemas.microsoft.com/office/drawing/2014/main" id="{E949DF79-4340-4A54-8475-C508A82FA223}"/>
              </a:ext>
            </a:extLst>
          </p:cNvPr>
          <p:cNvPicPr>
            <a:picLocks noChangeAspect="1"/>
          </p:cNvPicPr>
          <p:nvPr/>
        </p:nvPicPr>
        <p:blipFill>
          <a:blip r:embed="rId8"/>
          <a:stretch>
            <a:fillRect/>
          </a:stretch>
        </p:blipFill>
        <p:spPr>
          <a:xfrm>
            <a:off x="3923928" y="0"/>
            <a:ext cx="2176701" cy="908719"/>
          </a:xfrm>
          <a:prstGeom prst="rect">
            <a:avLst/>
          </a:prstGeom>
        </p:spPr>
      </p:pic>
    </p:spTree>
    <p:extLst>
      <p:ext uri="{BB962C8B-B14F-4D97-AF65-F5344CB8AC3E}">
        <p14:creationId xmlns:p14="http://schemas.microsoft.com/office/powerpoint/2010/main" val="27685453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3339-CCAB-43F4-B63F-CD19AF54B023}"/>
              </a:ext>
            </a:extLst>
          </p:cNvPr>
          <p:cNvSpPr>
            <a:spLocks noGrp="1"/>
          </p:cNvSpPr>
          <p:nvPr>
            <p:ph type="title"/>
          </p:nvPr>
        </p:nvSpPr>
        <p:spPr/>
        <p:txBody>
          <a:bodyPr>
            <a:normAutofit/>
          </a:bodyPr>
          <a:lstStyle/>
          <a:p>
            <a:r>
              <a:rPr lang="en-GB" dirty="0"/>
              <a:t>START with what you value</a:t>
            </a:r>
          </a:p>
        </p:txBody>
      </p:sp>
      <p:sp>
        <p:nvSpPr>
          <p:cNvPr id="3" name="Content Placeholder 2">
            <a:extLst>
              <a:ext uri="{FF2B5EF4-FFF2-40B4-BE49-F238E27FC236}">
                <a16:creationId xmlns:a16="http://schemas.microsoft.com/office/drawing/2014/main" id="{72B108B9-4EE5-4FE0-91FD-775CB024DA00}"/>
              </a:ext>
            </a:extLst>
          </p:cNvPr>
          <p:cNvSpPr>
            <a:spLocks noGrp="1"/>
          </p:cNvSpPr>
          <p:nvPr>
            <p:ph idx="1"/>
          </p:nvPr>
        </p:nvSpPr>
        <p:spPr>
          <a:xfrm>
            <a:off x="457200" y="1484784"/>
            <a:ext cx="8229600" cy="4344483"/>
          </a:xfrm>
        </p:spPr>
        <p:txBody>
          <a:bodyPr/>
          <a:lstStyle/>
          <a:p>
            <a:r>
              <a:rPr lang="en-GB" dirty="0"/>
              <a:t>Not with the data you have available</a:t>
            </a:r>
          </a:p>
          <a:p>
            <a:pPr lvl="1"/>
            <a:r>
              <a:rPr lang="en-GB" dirty="0"/>
              <a:t>The Streetlight Effect</a:t>
            </a:r>
          </a:p>
          <a:p>
            <a:r>
              <a:rPr lang="en-GB" dirty="0"/>
              <a:t>Not what others value</a:t>
            </a:r>
          </a:p>
          <a:p>
            <a:r>
              <a:rPr lang="en-GB" dirty="0"/>
              <a:t>University autonomy: use it or lose it</a:t>
            </a:r>
          </a:p>
          <a:p>
            <a:pPr marL="0" indent="0">
              <a:buNone/>
            </a:pPr>
            <a:endParaRPr lang="en-GB" dirty="0"/>
          </a:p>
          <a:p>
            <a:endParaRPr lang="en-GB" dirty="0"/>
          </a:p>
          <a:p>
            <a:pPr marL="0" indent="0">
              <a:buNone/>
            </a:pPr>
            <a:r>
              <a:rPr lang="en-GB" dirty="0"/>
              <a:t>“If my h-index is the answer, what is the question?”</a:t>
            </a:r>
          </a:p>
        </p:txBody>
      </p:sp>
    </p:spTree>
    <p:extLst>
      <p:ext uri="{BB962C8B-B14F-4D97-AF65-F5344CB8AC3E}">
        <p14:creationId xmlns:p14="http://schemas.microsoft.com/office/powerpoint/2010/main" val="39574539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streetlight effect</a:t>
            </a: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07704" y="1086177"/>
            <a:ext cx="4536504" cy="4615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92094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D399C-CB9D-467F-B52F-B03486F94987}"/>
              </a:ext>
            </a:extLst>
          </p:cNvPr>
          <p:cNvSpPr>
            <a:spLocks noGrp="1"/>
          </p:cNvSpPr>
          <p:nvPr>
            <p:ph type="title"/>
          </p:nvPr>
        </p:nvSpPr>
        <p:spPr/>
        <p:txBody>
          <a:bodyPr>
            <a:normAutofit fontScale="90000"/>
          </a:bodyPr>
          <a:lstStyle/>
          <a:p>
            <a:r>
              <a:rPr lang="en-GB" dirty="0"/>
              <a:t>Understand who &amp; why you’re evaluating</a:t>
            </a:r>
          </a:p>
        </p:txBody>
      </p:sp>
      <p:pic>
        <p:nvPicPr>
          <p:cNvPr id="4" name="Content Placeholder 3">
            <a:extLst>
              <a:ext uri="{FF2B5EF4-FFF2-40B4-BE49-F238E27FC236}">
                <a16:creationId xmlns:a16="http://schemas.microsoft.com/office/drawing/2014/main" id="{C90FA8C4-D867-4558-9E6A-751D43CB5879}"/>
              </a:ext>
            </a:extLst>
          </p:cNvPr>
          <p:cNvPicPr>
            <a:picLocks noGrp="1" noChangeAspect="1"/>
          </p:cNvPicPr>
          <p:nvPr>
            <p:ph idx="1"/>
          </p:nvPr>
        </p:nvPicPr>
        <p:blipFill>
          <a:blip r:embed="rId3"/>
          <a:stretch>
            <a:fillRect/>
          </a:stretch>
        </p:blipFill>
        <p:spPr>
          <a:xfrm>
            <a:off x="561975" y="1358106"/>
            <a:ext cx="8020050" cy="4238625"/>
          </a:xfrm>
          <a:prstGeom prst="rect">
            <a:avLst/>
          </a:prstGeom>
        </p:spPr>
      </p:pic>
    </p:spTree>
    <p:extLst>
      <p:ext uri="{BB962C8B-B14F-4D97-AF65-F5344CB8AC3E}">
        <p14:creationId xmlns:p14="http://schemas.microsoft.com/office/powerpoint/2010/main" val="36783900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F6BC6-1C86-46B5-88DD-04478C100614}"/>
              </a:ext>
            </a:extLst>
          </p:cNvPr>
          <p:cNvSpPr>
            <a:spLocks noGrp="1"/>
          </p:cNvSpPr>
          <p:nvPr>
            <p:ph type="title"/>
          </p:nvPr>
        </p:nvSpPr>
        <p:spPr/>
        <p:txBody>
          <a:bodyPr>
            <a:normAutofit/>
          </a:bodyPr>
          <a:lstStyle/>
          <a:p>
            <a:r>
              <a:rPr lang="en-GB" dirty="0"/>
              <a:t>Do we need to evaluate at all?</a:t>
            </a:r>
          </a:p>
        </p:txBody>
      </p:sp>
      <p:sp>
        <p:nvSpPr>
          <p:cNvPr id="3" name="Content Placeholder 2">
            <a:extLst>
              <a:ext uri="{FF2B5EF4-FFF2-40B4-BE49-F238E27FC236}">
                <a16:creationId xmlns:a16="http://schemas.microsoft.com/office/drawing/2014/main" id="{BCD9131F-4211-4DC5-87BC-3B4D3F7883BE}"/>
              </a:ext>
            </a:extLst>
          </p:cNvPr>
          <p:cNvSpPr>
            <a:spLocks noGrp="1"/>
          </p:cNvSpPr>
          <p:nvPr>
            <p:ph idx="1"/>
          </p:nvPr>
        </p:nvSpPr>
        <p:spPr>
          <a:xfrm>
            <a:off x="457200" y="1412776"/>
            <a:ext cx="8229600" cy="4416491"/>
          </a:xfrm>
        </p:spPr>
        <p:txBody>
          <a:bodyPr>
            <a:normAutofit/>
          </a:bodyPr>
          <a:lstStyle/>
          <a:p>
            <a:r>
              <a:rPr lang="en-GB" dirty="0"/>
              <a:t>Huge growth in incentivising behaviour through measurement</a:t>
            </a:r>
          </a:p>
          <a:p>
            <a:r>
              <a:rPr lang="en-GB" dirty="0"/>
              <a:t>Campbell’s Law: “The way you measure me is the way I’ll behave”</a:t>
            </a:r>
          </a:p>
          <a:p>
            <a:r>
              <a:rPr lang="en-GB" dirty="0"/>
              <a:t>Measuring is not always the best way to incentivise behaviour</a:t>
            </a:r>
          </a:p>
          <a:p>
            <a:endParaRPr lang="en-GB" dirty="0"/>
          </a:p>
        </p:txBody>
      </p:sp>
    </p:spTree>
    <p:extLst>
      <p:ext uri="{BB962C8B-B14F-4D97-AF65-F5344CB8AC3E}">
        <p14:creationId xmlns:p14="http://schemas.microsoft.com/office/powerpoint/2010/main" val="85337366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75189-4809-4BEE-AB92-F9D4928A79F3}"/>
              </a:ext>
            </a:extLst>
          </p:cNvPr>
          <p:cNvSpPr>
            <a:spLocks noGrp="1"/>
          </p:cNvSpPr>
          <p:nvPr>
            <p:ph type="title"/>
          </p:nvPr>
        </p:nvSpPr>
        <p:spPr/>
        <p:txBody>
          <a:bodyPr/>
          <a:lstStyle/>
          <a:p>
            <a:r>
              <a:rPr lang="en-GB" dirty="0"/>
              <a:t>Options</a:t>
            </a:r>
          </a:p>
        </p:txBody>
      </p:sp>
      <p:sp>
        <p:nvSpPr>
          <p:cNvPr id="3" name="Content Placeholder 2">
            <a:extLst>
              <a:ext uri="{FF2B5EF4-FFF2-40B4-BE49-F238E27FC236}">
                <a16:creationId xmlns:a16="http://schemas.microsoft.com/office/drawing/2014/main" id="{69B57E74-43C3-40E2-A04A-475C6D91923B}"/>
              </a:ext>
            </a:extLst>
          </p:cNvPr>
          <p:cNvSpPr>
            <a:spLocks noGrp="1"/>
          </p:cNvSpPr>
          <p:nvPr>
            <p:ph idx="1"/>
          </p:nvPr>
        </p:nvSpPr>
        <p:spPr/>
        <p:txBody>
          <a:bodyPr/>
          <a:lstStyle/>
          <a:p>
            <a:r>
              <a:rPr lang="en-GB" sz="2400" dirty="0"/>
              <a:t>Is your measure a suitable proxy for what you’re measuring?</a:t>
            </a:r>
          </a:p>
          <a:p>
            <a:r>
              <a:rPr lang="en-GB" sz="2400" dirty="0"/>
              <a:t>Quantitative measures are for quantifiable things…</a:t>
            </a:r>
          </a:p>
          <a:p>
            <a:pPr lvl="1"/>
            <a:r>
              <a:rPr lang="en-GB" sz="2000" dirty="0"/>
              <a:t>Citations, publications, money, students</a:t>
            </a:r>
          </a:p>
          <a:p>
            <a:r>
              <a:rPr lang="en-GB" sz="2400" dirty="0"/>
              <a:t>Qualitative measures for qualifiable things…</a:t>
            </a:r>
          </a:p>
          <a:p>
            <a:pPr lvl="1"/>
            <a:r>
              <a:rPr lang="en-GB" sz="2000" dirty="0"/>
              <a:t>Quality, diversity, excellence, value</a:t>
            </a:r>
          </a:p>
          <a:p>
            <a:r>
              <a:rPr lang="en-GB" sz="2400" dirty="0"/>
              <a:t>Beware using quantitative indicators as a proxy for qualitative things</a:t>
            </a:r>
          </a:p>
          <a:p>
            <a:pPr lvl="1"/>
            <a:r>
              <a:rPr lang="en-GB" sz="2000" dirty="0"/>
              <a:t>Citations ≠ quality</a:t>
            </a:r>
          </a:p>
          <a:p>
            <a:pPr lvl="1"/>
            <a:r>
              <a:rPr lang="en-GB" sz="2000" dirty="0"/>
              <a:t>Ranking position ≠ excellence</a:t>
            </a:r>
          </a:p>
          <a:p>
            <a:endParaRPr lang="en-GB" dirty="0"/>
          </a:p>
        </p:txBody>
      </p:sp>
    </p:spTree>
    <p:extLst>
      <p:ext uri="{BB962C8B-B14F-4D97-AF65-F5344CB8AC3E}">
        <p14:creationId xmlns:p14="http://schemas.microsoft.com/office/powerpoint/2010/main" val="37609867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BBC18-6D79-4BC8-8870-7170D30F6AAE}"/>
              </a:ext>
            </a:extLst>
          </p:cNvPr>
          <p:cNvSpPr>
            <a:spLocks noGrp="1"/>
          </p:cNvSpPr>
          <p:nvPr>
            <p:ph type="title"/>
          </p:nvPr>
        </p:nvSpPr>
        <p:spPr/>
        <p:txBody>
          <a:bodyPr>
            <a:normAutofit fontScale="90000"/>
          </a:bodyPr>
          <a:lstStyle/>
          <a:p>
            <a:r>
              <a:rPr lang="en-GB" dirty="0"/>
              <a:t>Probe for potential negative impacts</a:t>
            </a:r>
          </a:p>
        </p:txBody>
      </p:sp>
      <p:sp>
        <p:nvSpPr>
          <p:cNvPr id="3" name="Content Placeholder 2">
            <a:extLst>
              <a:ext uri="{FF2B5EF4-FFF2-40B4-BE49-F238E27FC236}">
                <a16:creationId xmlns:a16="http://schemas.microsoft.com/office/drawing/2014/main" id="{AB760DE4-9979-41A7-A23A-CAE2993DEDC8}"/>
              </a:ext>
            </a:extLst>
          </p:cNvPr>
          <p:cNvSpPr>
            <a:spLocks noGrp="1"/>
          </p:cNvSpPr>
          <p:nvPr>
            <p:ph idx="1"/>
          </p:nvPr>
        </p:nvSpPr>
        <p:spPr>
          <a:xfrm>
            <a:off x="457200" y="1628800"/>
            <a:ext cx="8229600" cy="4200467"/>
          </a:xfrm>
        </p:spPr>
        <p:txBody>
          <a:bodyPr/>
          <a:lstStyle/>
          <a:p>
            <a:pPr marL="514350" indent="-514350">
              <a:buFont typeface="+mj-lt"/>
              <a:buAutoNum type="arabicPeriod"/>
            </a:pPr>
            <a:r>
              <a:rPr lang="en-GB" dirty="0"/>
              <a:t>Who does this discriminate against?</a:t>
            </a:r>
          </a:p>
          <a:p>
            <a:pPr marL="514350" indent="-514350">
              <a:buFont typeface="+mj-lt"/>
              <a:buAutoNum type="arabicPeriod"/>
            </a:pPr>
            <a:r>
              <a:rPr lang="en-GB" dirty="0"/>
              <a:t>How could this be gamed?</a:t>
            </a:r>
          </a:p>
          <a:p>
            <a:pPr marL="514350" indent="-514350">
              <a:buFont typeface="+mj-lt"/>
              <a:buAutoNum type="arabicPeriod"/>
            </a:pPr>
            <a:r>
              <a:rPr lang="en-GB" dirty="0"/>
              <a:t>What might the perverse incentives and consequences be?</a:t>
            </a:r>
          </a:p>
          <a:p>
            <a:pPr marL="514350" indent="-514350">
              <a:buFont typeface="+mj-lt"/>
              <a:buAutoNum type="arabicPeriod"/>
            </a:pPr>
            <a:r>
              <a:rPr lang="en-GB" dirty="0"/>
              <a:t>Do the benefits of measuring outweigh the cost of measuring?</a:t>
            </a:r>
          </a:p>
          <a:p>
            <a:pPr marL="514350" indent="-514350">
              <a:buFont typeface="+mj-lt"/>
              <a:buAutoNum type="arabicPeriod"/>
            </a:pPr>
            <a:r>
              <a:rPr lang="en-GB" dirty="0"/>
              <a:t>Is evaluating research actually going to make it any better?</a:t>
            </a:r>
          </a:p>
          <a:p>
            <a:pPr marL="514350" indent="-514350">
              <a:buFont typeface="+mj-lt"/>
              <a:buAutoNum type="arabicPeriod"/>
            </a:pPr>
            <a:endParaRPr lang="en-GB" dirty="0"/>
          </a:p>
        </p:txBody>
      </p:sp>
    </p:spTree>
    <p:extLst>
      <p:ext uri="{BB962C8B-B14F-4D97-AF65-F5344CB8AC3E}">
        <p14:creationId xmlns:p14="http://schemas.microsoft.com/office/powerpoint/2010/main" val="6389792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3108D-D974-48A1-95DE-6DD368E68A98}"/>
              </a:ext>
            </a:extLst>
          </p:cNvPr>
          <p:cNvSpPr>
            <a:spLocks noGrp="1"/>
          </p:cNvSpPr>
          <p:nvPr>
            <p:ph type="title"/>
          </p:nvPr>
        </p:nvSpPr>
        <p:spPr>
          <a:xfrm>
            <a:off x="457200" y="404664"/>
            <a:ext cx="8229600" cy="648072"/>
          </a:xfrm>
        </p:spPr>
        <p:txBody>
          <a:bodyPr>
            <a:normAutofit fontScale="90000"/>
          </a:bodyPr>
          <a:lstStyle/>
          <a:p>
            <a:r>
              <a:rPr lang="en-GB" dirty="0"/>
              <a:t>You don’t fatten a pig by weighing it</a:t>
            </a:r>
            <a:br>
              <a:rPr lang="en-GB" dirty="0"/>
            </a:br>
            <a:endParaRPr lang="en-GB" dirty="0"/>
          </a:p>
        </p:txBody>
      </p:sp>
      <p:pic>
        <p:nvPicPr>
          <p:cNvPr id="10" name="Content Placeholder 9" descr="A close up of an animal&#10;&#10;Description automatically generated">
            <a:extLst>
              <a:ext uri="{FF2B5EF4-FFF2-40B4-BE49-F238E27FC236}">
                <a16:creationId xmlns:a16="http://schemas.microsoft.com/office/drawing/2014/main" id="{E6865C42-90BA-46FC-A1F4-97DE76063231}"/>
              </a:ext>
            </a:extLst>
          </p:cNvPr>
          <p:cNvPicPr>
            <a:picLocks noGrp="1" noChangeAspect="1"/>
          </p:cNvPicPr>
          <p:nvPr>
            <p:ph idx="1"/>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1813097" y="1125538"/>
            <a:ext cx="5517806" cy="4703762"/>
          </a:xfrm>
        </p:spPr>
      </p:pic>
      <p:sp>
        <p:nvSpPr>
          <p:cNvPr id="11" name="TextBox 10">
            <a:extLst>
              <a:ext uri="{FF2B5EF4-FFF2-40B4-BE49-F238E27FC236}">
                <a16:creationId xmlns:a16="http://schemas.microsoft.com/office/drawing/2014/main" id="{E09B2A6C-477D-4AEF-97DE-70B9A4B7DD76}"/>
              </a:ext>
            </a:extLst>
          </p:cNvPr>
          <p:cNvSpPr txBox="1"/>
          <p:nvPr/>
        </p:nvSpPr>
        <p:spPr>
          <a:xfrm>
            <a:off x="1813097" y="5898550"/>
            <a:ext cx="5517806" cy="230832"/>
          </a:xfrm>
          <a:prstGeom prst="rect">
            <a:avLst/>
          </a:prstGeom>
        </p:spPr>
        <p:txBody>
          <a:bodyPr vert="horz" wrap="square" lIns="91440" tIns="45720" rIns="91440" bIns="45720" rtlCol="0" anchor="ctr">
            <a:spAutoFit/>
          </a:bodyPr>
          <a:lstStyle/>
          <a:p>
            <a:r>
              <a:rPr lang="en-GB" sz="900">
                <a:hlinkClick r:id="rId4" tooltip="http://www.kittlingbooks.com/2011/02/scene-of-crime-with-leighton-gage.html"/>
              </a:rPr>
              <a:t>This Photo</a:t>
            </a:r>
            <a:r>
              <a:rPr lang="en-GB" sz="900"/>
              <a:t> by Unknown Author is licensed under </a:t>
            </a:r>
            <a:r>
              <a:rPr lang="en-GB" sz="900">
                <a:hlinkClick r:id="rId5" tooltip="https://creativecommons.org/licenses/by-nd/3.0/"/>
              </a:rPr>
              <a:t>CC BY-ND</a:t>
            </a:r>
            <a:endParaRPr lang="en-GB" sz="900"/>
          </a:p>
        </p:txBody>
      </p:sp>
    </p:spTree>
    <p:extLst>
      <p:ext uri="{BB962C8B-B14F-4D97-AF65-F5344CB8AC3E}">
        <p14:creationId xmlns:p14="http://schemas.microsoft.com/office/powerpoint/2010/main" val="40118219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Responsible metrics requires responsible people</a:t>
            </a:r>
          </a:p>
        </p:txBody>
      </p:sp>
      <p:sp>
        <p:nvSpPr>
          <p:cNvPr id="3" name="Content Placeholder 2"/>
          <p:cNvSpPr>
            <a:spLocks noGrp="1"/>
          </p:cNvSpPr>
          <p:nvPr>
            <p:ph idx="1"/>
          </p:nvPr>
        </p:nvSpPr>
        <p:spPr>
          <a:xfrm>
            <a:off x="457200" y="1988840"/>
            <a:ext cx="8229600" cy="3840427"/>
          </a:xfrm>
        </p:spPr>
        <p:txBody>
          <a:bodyPr/>
          <a:lstStyle/>
          <a:p>
            <a:r>
              <a:rPr lang="en-GB" dirty="0"/>
              <a:t>Robust</a:t>
            </a:r>
          </a:p>
          <a:p>
            <a:r>
              <a:rPr lang="en-GB" dirty="0"/>
              <a:t>Humble</a:t>
            </a:r>
          </a:p>
          <a:p>
            <a:r>
              <a:rPr lang="en-GB" dirty="0"/>
              <a:t>Transparent</a:t>
            </a:r>
          </a:p>
          <a:p>
            <a:r>
              <a:rPr lang="en-GB" dirty="0"/>
              <a:t>Diverse</a:t>
            </a:r>
          </a:p>
          <a:p>
            <a:r>
              <a:rPr lang="en-GB" dirty="0"/>
              <a:t>Reflexive</a:t>
            </a:r>
          </a:p>
        </p:txBody>
      </p:sp>
      <p:pic>
        <p:nvPicPr>
          <p:cNvPr id="10243" name="Picture 3" descr="C:\Users\lbeag\AppData\Local\Microsoft\Windows\Temporary Internet Files\Content.IE5\7LBG5I8N\nerd-geek-two-gun-finger-gesture-clipart-picture-cartoon-character-3592008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556792"/>
            <a:ext cx="3642320" cy="3642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1340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Thank you </a:t>
            </a:r>
            <a:r>
              <a:rPr lang="en-GB" dirty="0" smtClean="0"/>
              <a:t>for those slides to</a:t>
            </a:r>
            <a:endParaRPr lang="en-GB" dirty="0"/>
          </a:p>
        </p:txBody>
      </p:sp>
      <p:sp>
        <p:nvSpPr>
          <p:cNvPr id="3" name="Content Placeholder 2"/>
          <p:cNvSpPr>
            <a:spLocks noGrp="1"/>
          </p:cNvSpPr>
          <p:nvPr>
            <p:ph idx="1"/>
          </p:nvPr>
        </p:nvSpPr>
        <p:spPr/>
        <p:txBody>
          <a:bodyPr>
            <a:normAutofit fontScale="92500" lnSpcReduction="10000"/>
          </a:bodyPr>
          <a:lstStyle/>
          <a:p>
            <a:pPr marL="0" indent="0">
              <a:buNone/>
            </a:pPr>
            <a:r>
              <a:rPr lang="en-GB" b="1" dirty="0"/>
              <a:t>Dr Elizabeth Gadd</a:t>
            </a:r>
            <a:endParaRPr lang="en-GB" dirty="0"/>
          </a:p>
          <a:p>
            <a:pPr marL="0" indent="0">
              <a:buNone/>
            </a:pPr>
            <a:r>
              <a:rPr lang="en-GB" b="1" dirty="0"/>
              <a:t>Research Policy Manager (Publications)</a:t>
            </a:r>
            <a:endParaRPr lang="en-GB" dirty="0"/>
          </a:p>
          <a:p>
            <a:pPr marL="0" indent="0">
              <a:buNone/>
            </a:pPr>
            <a:r>
              <a:rPr lang="en-GB" b="1" dirty="0"/>
              <a:t>Loughborough University</a:t>
            </a:r>
            <a:endParaRPr lang="en-GB" dirty="0"/>
          </a:p>
          <a:p>
            <a:pPr marL="0" indent="0">
              <a:buNone/>
            </a:pPr>
            <a:endParaRPr lang="en-GB" b="1" dirty="0"/>
          </a:p>
          <a:p>
            <a:pPr marL="0" indent="0">
              <a:buNone/>
            </a:pPr>
            <a:r>
              <a:rPr lang="en-GB" b="1" dirty="0"/>
              <a:t>Skype: </a:t>
            </a:r>
            <a:r>
              <a:rPr lang="en-GB" b="1" dirty="0" err="1"/>
              <a:t>lizziegadd</a:t>
            </a:r>
            <a:endParaRPr lang="en-GB" dirty="0"/>
          </a:p>
          <a:p>
            <a:pPr marL="0" indent="0">
              <a:buNone/>
            </a:pPr>
            <a:r>
              <a:rPr lang="en-GB" b="1" dirty="0"/>
              <a:t>Twitter: @</a:t>
            </a:r>
            <a:r>
              <a:rPr lang="en-GB" b="1" dirty="0" err="1"/>
              <a:t>lizziegadd</a:t>
            </a:r>
            <a:endParaRPr lang="en-GB" dirty="0"/>
          </a:p>
          <a:p>
            <a:pPr marL="0" indent="0">
              <a:buNone/>
            </a:pPr>
            <a:r>
              <a:rPr lang="en-GB" b="1" dirty="0"/>
              <a:t>Email: </a:t>
            </a:r>
            <a:r>
              <a:rPr lang="en-GB" b="1" u="sng" dirty="0">
                <a:hlinkClick r:id="rId3"/>
              </a:rPr>
              <a:t>e.a.gadd@lboro.ac.uk</a:t>
            </a:r>
            <a:endParaRPr lang="en-GB" dirty="0"/>
          </a:p>
          <a:p>
            <a:pPr marL="0" indent="0">
              <a:buNone/>
            </a:pPr>
            <a:r>
              <a:rPr lang="en-GB" b="1" dirty="0"/>
              <a:t>  </a:t>
            </a:r>
            <a:endParaRPr lang="en-GB" dirty="0"/>
          </a:p>
          <a:p>
            <a:pPr marL="0" indent="0">
              <a:buNone/>
            </a:pPr>
            <a:r>
              <a:rPr lang="en-GB" b="1" u="sng" dirty="0">
                <a:hlinkClick r:id="rId4"/>
              </a:rPr>
              <a:t>http://orcid.org/0000-0003-4509-7785</a:t>
            </a:r>
            <a:endParaRPr lang="en-GB" dirty="0"/>
          </a:p>
          <a:p>
            <a:pPr marL="0" indent="0">
              <a:buNone/>
            </a:pPr>
            <a:r>
              <a:rPr lang="en-GB" b="1" u="sng" dirty="0">
                <a:hlinkClick r:id="rId5"/>
              </a:rPr>
              <a:t>http://about.me/elizabeth.gadd</a:t>
            </a:r>
            <a:endParaRPr lang="en-GB" dirty="0"/>
          </a:p>
          <a:p>
            <a:pPr marL="0" indent="0">
              <a:buNone/>
            </a:pPr>
            <a:endParaRPr lang="en-GB" dirty="0"/>
          </a:p>
        </p:txBody>
      </p:sp>
    </p:spTree>
    <p:extLst>
      <p:ext uri="{BB962C8B-B14F-4D97-AF65-F5344CB8AC3E}">
        <p14:creationId xmlns:p14="http://schemas.microsoft.com/office/powerpoint/2010/main" val="2214432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Institutional Impact Strategy</a:t>
            </a:r>
          </a:p>
        </p:txBody>
      </p:sp>
      <p:sp>
        <p:nvSpPr>
          <p:cNvPr id="3" name="Content Placeholder 2"/>
          <p:cNvSpPr>
            <a:spLocks noGrp="1"/>
          </p:cNvSpPr>
          <p:nvPr>
            <p:ph idx="1"/>
          </p:nvPr>
        </p:nvSpPr>
        <p:spPr>
          <a:xfrm>
            <a:off x="899592" y="1556792"/>
            <a:ext cx="6985000" cy="4897437"/>
          </a:xfrm>
        </p:spPr>
        <p:txBody>
          <a:bodyPr>
            <a:normAutofit/>
          </a:bodyPr>
          <a:lstStyle/>
          <a:p>
            <a:r>
              <a:rPr lang="en-GB" dirty="0" smtClean="0"/>
              <a:t>A brief reprise of</a:t>
            </a:r>
          </a:p>
          <a:p>
            <a:pPr lvl="1"/>
            <a:r>
              <a:rPr lang="en-GB" dirty="0" smtClean="0"/>
              <a:t>What impact is</a:t>
            </a:r>
          </a:p>
          <a:p>
            <a:pPr lvl="1"/>
            <a:r>
              <a:rPr lang="en-GB" dirty="0" smtClean="0"/>
              <a:t>What it isn’t</a:t>
            </a:r>
          </a:p>
          <a:p>
            <a:pPr lvl="1"/>
            <a:r>
              <a:rPr lang="en-GB" dirty="0" smtClean="0"/>
              <a:t>How to facilitate it</a:t>
            </a:r>
          </a:p>
          <a:p>
            <a:pPr lvl="1"/>
            <a:endParaRPr lang="en-GB" dirty="0"/>
          </a:p>
          <a:p>
            <a:r>
              <a:rPr lang="en-GB" dirty="0" smtClean="0"/>
              <a:t>How to assess it</a:t>
            </a:r>
          </a:p>
          <a:p>
            <a:pPr lvl="1"/>
            <a:endParaRPr lang="en-GB" dirty="0"/>
          </a:p>
          <a:p>
            <a:pPr lvl="1"/>
            <a:endParaRPr lang="en-GB" dirty="0" smtClean="0"/>
          </a:p>
          <a:p>
            <a:r>
              <a:rPr lang="en-GB" dirty="0" smtClean="0"/>
              <a:t>Thanks to Dr Julie Bayley, University of Lincoln</a:t>
            </a:r>
          </a:p>
          <a:p>
            <a:endParaRPr lang="en-GB" dirty="0" smtClean="0"/>
          </a:p>
        </p:txBody>
      </p:sp>
      <p:sp>
        <p:nvSpPr>
          <p:cNvPr id="4" name="Rectangle 3"/>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5" name="Picture 4"/>
          <p:cNvPicPr>
            <a:picLocks noChangeAspect="1"/>
          </p:cNvPicPr>
          <p:nvPr/>
        </p:nvPicPr>
        <p:blipFill>
          <a:blip r:embed="rId2"/>
          <a:stretch>
            <a:fillRect/>
          </a:stretch>
        </p:blipFill>
        <p:spPr>
          <a:xfrm>
            <a:off x="76835" y="6146982"/>
            <a:ext cx="1036916" cy="864097"/>
          </a:xfrm>
          <a:prstGeom prst="rect">
            <a:avLst/>
          </a:prstGeom>
        </p:spPr>
      </p:pic>
      <p:pic>
        <p:nvPicPr>
          <p:cNvPr id="6" name="Picture 5"/>
          <p:cNvPicPr>
            <a:picLocks noChangeAspect="1"/>
          </p:cNvPicPr>
          <p:nvPr/>
        </p:nvPicPr>
        <p:blipFill>
          <a:blip r:embed="rId3"/>
          <a:stretch>
            <a:fillRect/>
          </a:stretch>
        </p:blipFill>
        <p:spPr>
          <a:xfrm>
            <a:off x="5997017" y="6396373"/>
            <a:ext cx="1301674" cy="407858"/>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stretch>
            <a:fillRect/>
          </a:stretch>
        </p:blipFill>
        <p:spPr>
          <a:xfrm>
            <a:off x="4154954" y="6280735"/>
            <a:ext cx="915307" cy="732245"/>
          </a:xfrm>
          <a:prstGeom prst="rect">
            <a:avLst/>
          </a:prstGeom>
        </p:spPr>
      </p:pic>
    </p:spTree>
    <p:extLst>
      <p:ext uri="{BB962C8B-B14F-4D97-AF65-F5344CB8AC3E}">
        <p14:creationId xmlns:p14="http://schemas.microsoft.com/office/powerpoint/2010/main" val="39219920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Snowball Metrics</a:t>
            </a:r>
            <a:endParaRPr lang="en-GB" dirty="0"/>
          </a:p>
        </p:txBody>
      </p:sp>
      <p:sp>
        <p:nvSpPr>
          <p:cNvPr id="3" name="Content Placeholder 2"/>
          <p:cNvSpPr>
            <a:spLocks noGrp="1"/>
          </p:cNvSpPr>
          <p:nvPr>
            <p:ph idx="1"/>
          </p:nvPr>
        </p:nvSpPr>
        <p:spPr>
          <a:xfrm>
            <a:off x="899592" y="1556792"/>
            <a:ext cx="6985000" cy="4897437"/>
          </a:xfrm>
        </p:spPr>
        <p:txBody>
          <a:bodyPr>
            <a:normAutofit/>
          </a:bodyPr>
          <a:lstStyle/>
          <a:p>
            <a:r>
              <a:rPr lang="en-GB" dirty="0">
                <a:hlinkClick r:id="rId2"/>
              </a:rPr>
              <a:t>https://www.snowballmetrics.com</a:t>
            </a:r>
            <a:r>
              <a:rPr lang="en-GB" dirty="0" smtClean="0">
                <a:hlinkClick r:id="rId2"/>
              </a:rPr>
              <a:t>/</a:t>
            </a:r>
            <a:endParaRPr lang="en-GB" dirty="0" smtClean="0"/>
          </a:p>
          <a:p>
            <a:endParaRPr lang="en-GB" dirty="0" smtClean="0"/>
          </a:p>
        </p:txBody>
      </p:sp>
      <p:sp>
        <p:nvSpPr>
          <p:cNvPr id="4" name="Rectangle 3"/>
          <p:cNvSpPr/>
          <p:nvPr/>
        </p:nvSpPr>
        <p:spPr>
          <a:xfrm>
            <a:off x="899592" y="2420888"/>
            <a:ext cx="7284428" cy="2862322"/>
          </a:xfrm>
          <a:prstGeom prst="rect">
            <a:avLst/>
          </a:prstGeom>
        </p:spPr>
        <p:txBody>
          <a:bodyPr wrap="square">
            <a:spAutoFit/>
          </a:bodyPr>
          <a:lstStyle/>
          <a:p>
            <a:r>
              <a:rPr lang="en-GB" dirty="0"/>
              <a:t>•    Defined and agreed by research-intensive universities themselves</a:t>
            </a:r>
          </a:p>
          <a:p>
            <a:r>
              <a:rPr lang="en-GB" dirty="0"/>
              <a:t>•    Commonly understood metrics that help uncover research strengths by benchmarking apples with apples, and thus provide valuable input into strategic decision making </a:t>
            </a:r>
          </a:p>
          <a:p>
            <a:r>
              <a:rPr lang="en-GB" dirty="0"/>
              <a:t>•    Tested methodologies that are not tied to any particular provider of data or tools </a:t>
            </a:r>
          </a:p>
          <a:p>
            <a:r>
              <a:rPr lang="en-GB" dirty="0"/>
              <a:t>•    Recipes that are owned by universities,  and are available free-of-charge for use by  any organization</a:t>
            </a:r>
          </a:p>
          <a:p>
            <a:r>
              <a:rPr lang="en-GB" dirty="0"/>
              <a:t>•    Aspire to become global standards and cover  the entire spectrum of research activities</a:t>
            </a:r>
          </a:p>
        </p:txBody>
      </p:sp>
      <p:pic>
        <p:nvPicPr>
          <p:cNvPr id="5" name="Picture 4"/>
          <p:cNvPicPr>
            <a:picLocks noChangeAspect="1"/>
          </p:cNvPicPr>
          <p:nvPr/>
        </p:nvPicPr>
        <p:blipFill>
          <a:blip r:embed="rId3"/>
          <a:stretch>
            <a:fillRect/>
          </a:stretch>
        </p:blipFill>
        <p:spPr>
          <a:xfrm>
            <a:off x="7428038" y="483538"/>
            <a:ext cx="1511963" cy="473749"/>
          </a:xfrm>
          <a:prstGeom prst="rect">
            <a:avLst/>
          </a:prstGeom>
        </p:spPr>
      </p:pic>
      <p:sp>
        <p:nvSpPr>
          <p:cNvPr id="6" name="Rectangle 5"/>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7" name="Picture 6"/>
          <p:cNvPicPr>
            <a:picLocks noChangeAspect="1"/>
          </p:cNvPicPr>
          <p:nvPr/>
        </p:nvPicPr>
        <p:blipFill>
          <a:blip r:embed="rId4"/>
          <a:stretch>
            <a:fillRect/>
          </a:stretch>
        </p:blipFill>
        <p:spPr>
          <a:xfrm>
            <a:off x="76835" y="6146982"/>
            <a:ext cx="1036916" cy="864097"/>
          </a:xfrm>
          <a:prstGeom prst="rect">
            <a:avLst/>
          </a:prstGeom>
        </p:spPr>
      </p:pic>
      <p:pic>
        <p:nvPicPr>
          <p:cNvPr id="8" name="Picture 7"/>
          <p:cNvPicPr>
            <a:picLocks noChangeAspect="1"/>
          </p:cNvPicPr>
          <p:nvPr/>
        </p:nvPicPr>
        <p:blipFill>
          <a:blip r:embed="rId3"/>
          <a:stretch>
            <a:fillRect/>
          </a:stretch>
        </p:blipFill>
        <p:spPr>
          <a:xfrm>
            <a:off x="5997017" y="6396373"/>
            <a:ext cx="1301674" cy="407858"/>
          </a:xfrm>
          <a:prstGeom prst="rect">
            <a:avLst/>
          </a:prstGeom>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6"/>
          <a:stretch>
            <a:fillRect/>
          </a:stretch>
        </p:blipFill>
        <p:spPr>
          <a:xfrm>
            <a:off x="4154954" y="6280735"/>
            <a:ext cx="915307" cy="732245"/>
          </a:xfrm>
          <a:prstGeom prst="rect">
            <a:avLst/>
          </a:prstGeom>
        </p:spPr>
      </p:pic>
    </p:spTree>
    <p:extLst>
      <p:ext uri="{BB962C8B-B14F-4D97-AF65-F5344CB8AC3E}">
        <p14:creationId xmlns:p14="http://schemas.microsoft.com/office/powerpoint/2010/main" val="35976755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Snowball Metrics</a:t>
            </a:r>
            <a:endParaRPr lang="en-GB" dirty="0"/>
          </a:p>
        </p:txBody>
      </p:sp>
      <p:sp>
        <p:nvSpPr>
          <p:cNvPr id="5" name="Content Placeholder 4"/>
          <p:cNvSpPr>
            <a:spLocks noGrp="1"/>
          </p:cNvSpPr>
          <p:nvPr>
            <p:ph idx="1"/>
          </p:nvPr>
        </p:nvSpPr>
        <p:spPr/>
        <p:txBody>
          <a:bodyPr/>
          <a:lstStyle/>
          <a:p>
            <a:endParaRPr lang="en-GB"/>
          </a:p>
        </p:txBody>
      </p:sp>
      <p:pic>
        <p:nvPicPr>
          <p:cNvPr id="6" name="Picture 5"/>
          <p:cNvPicPr>
            <a:picLocks noChangeAspect="1"/>
          </p:cNvPicPr>
          <p:nvPr/>
        </p:nvPicPr>
        <p:blipFill>
          <a:blip r:embed="rId2"/>
          <a:stretch>
            <a:fillRect/>
          </a:stretch>
        </p:blipFill>
        <p:spPr>
          <a:xfrm>
            <a:off x="3491880" y="382203"/>
            <a:ext cx="4256693" cy="5795758"/>
          </a:xfrm>
          <a:prstGeom prst="rect">
            <a:avLst/>
          </a:prstGeom>
        </p:spPr>
      </p:pic>
      <p:pic>
        <p:nvPicPr>
          <p:cNvPr id="8" name="Picture 7"/>
          <p:cNvPicPr>
            <a:picLocks noChangeAspect="1"/>
          </p:cNvPicPr>
          <p:nvPr/>
        </p:nvPicPr>
        <p:blipFill>
          <a:blip r:embed="rId3"/>
          <a:stretch>
            <a:fillRect/>
          </a:stretch>
        </p:blipFill>
        <p:spPr>
          <a:xfrm>
            <a:off x="7323056" y="5964952"/>
            <a:ext cx="1511963" cy="473749"/>
          </a:xfrm>
          <a:prstGeom prst="rect">
            <a:avLst/>
          </a:prstGeom>
        </p:spPr>
      </p:pic>
      <p:sp>
        <p:nvSpPr>
          <p:cNvPr id="7" name="Rectangle 6"/>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9" name="Picture 8"/>
          <p:cNvPicPr>
            <a:picLocks noChangeAspect="1"/>
          </p:cNvPicPr>
          <p:nvPr/>
        </p:nvPicPr>
        <p:blipFill>
          <a:blip r:embed="rId4"/>
          <a:stretch>
            <a:fillRect/>
          </a:stretch>
        </p:blipFill>
        <p:spPr>
          <a:xfrm>
            <a:off x="76835" y="6146982"/>
            <a:ext cx="1036916" cy="864097"/>
          </a:xfrm>
          <a:prstGeom prst="rect">
            <a:avLst/>
          </a:prstGeom>
        </p:spPr>
      </p:pic>
      <p:pic>
        <p:nvPicPr>
          <p:cNvPr id="10" name="Picture 9"/>
          <p:cNvPicPr>
            <a:picLocks noChangeAspect="1"/>
          </p:cNvPicPr>
          <p:nvPr/>
        </p:nvPicPr>
        <p:blipFill>
          <a:blip r:embed="rId3"/>
          <a:stretch>
            <a:fillRect/>
          </a:stretch>
        </p:blipFill>
        <p:spPr>
          <a:xfrm>
            <a:off x="5997017" y="6396373"/>
            <a:ext cx="1301674" cy="407858"/>
          </a:xfrm>
          <a:prstGeom prst="rect">
            <a:avLst/>
          </a:prstGeom>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6"/>
          <a:stretch>
            <a:fillRect/>
          </a:stretch>
        </p:blipFill>
        <p:spPr>
          <a:xfrm>
            <a:off x="4154954" y="6280735"/>
            <a:ext cx="915307" cy="732245"/>
          </a:xfrm>
          <a:prstGeom prst="rect">
            <a:avLst/>
          </a:prstGeom>
        </p:spPr>
      </p:pic>
    </p:spTree>
    <p:extLst>
      <p:ext uri="{BB962C8B-B14F-4D97-AF65-F5344CB8AC3E}">
        <p14:creationId xmlns:p14="http://schemas.microsoft.com/office/powerpoint/2010/main" val="33403562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Snowball Metrics</a:t>
            </a:r>
            <a:endParaRPr lang="en-GB" dirty="0"/>
          </a:p>
        </p:txBody>
      </p:sp>
      <p:pic>
        <p:nvPicPr>
          <p:cNvPr id="4" name="Picture 3"/>
          <p:cNvPicPr>
            <a:picLocks noChangeAspect="1"/>
          </p:cNvPicPr>
          <p:nvPr/>
        </p:nvPicPr>
        <p:blipFill>
          <a:blip r:embed="rId3"/>
          <a:stretch>
            <a:fillRect/>
          </a:stretch>
        </p:blipFill>
        <p:spPr>
          <a:xfrm>
            <a:off x="803405" y="1023937"/>
            <a:ext cx="5410944" cy="5615971"/>
          </a:xfrm>
          <a:prstGeom prst="rect">
            <a:avLst/>
          </a:prstGeom>
        </p:spPr>
      </p:pic>
      <p:pic>
        <p:nvPicPr>
          <p:cNvPr id="7" name="Picture 6"/>
          <p:cNvPicPr>
            <a:picLocks noChangeAspect="1"/>
          </p:cNvPicPr>
          <p:nvPr/>
        </p:nvPicPr>
        <p:blipFill>
          <a:blip r:embed="rId4"/>
          <a:stretch>
            <a:fillRect/>
          </a:stretch>
        </p:blipFill>
        <p:spPr>
          <a:xfrm>
            <a:off x="4007110" y="589514"/>
            <a:ext cx="5038899" cy="1221306"/>
          </a:xfrm>
          <a:prstGeom prst="rect">
            <a:avLst/>
          </a:prstGeom>
        </p:spPr>
      </p:pic>
      <p:pic>
        <p:nvPicPr>
          <p:cNvPr id="8" name="Picture 7"/>
          <p:cNvPicPr>
            <a:picLocks noChangeAspect="1"/>
          </p:cNvPicPr>
          <p:nvPr/>
        </p:nvPicPr>
        <p:blipFill>
          <a:blip r:embed="rId5"/>
          <a:stretch>
            <a:fillRect/>
          </a:stretch>
        </p:blipFill>
        <p:spPr>
          <a:xfrm>
            <a:off x="7323056" y="5964952"/>
            <a:ext cx="1511963" cy="473749"/>
          </a:xfrm>
          <a:prstGeom prst="rect">
            <a:avLst/>
          </a:prstGeom>
        </p:spPr>
      </p:pic>
      <p:sp>
        <p:nvSpPr>
          <p:cNvPr id="6" name="Rectangle 5"/>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9" name="Picture 8"/>
          <p:cNvPicPr>
            <a:picLocks noChangeAspect="1"/>
          </p:cNvPicPr>
          <p:nvPr/>
        </p:nvPicPr>
        <p:blipFill>
          <a:blip r:embed="rId6"/>
          <a:stretch>
            <a:fillRect/>
          </a:stretch>
        </p:blipFill>
        <p:spPr>
          <a:xfrm>
            <a:off x="76835" y="6146982"/>
            <a:ext cx="1036916" cy="864097"/>
          </a:xfrm>
          <a:prstGeom prst="rect">
            <a:avLst/>
          </a:prstGeom>
        </p:spPr>
      </p:pic>
      <p:pic>
        <p:nvPicPr>
          <p:cNvPr id="10" name="Picture 9"/>
          <p:cNvPicPr>
            <a:picLocks noChangeAspect="1"/>
          </p:cNvPicPr>
          <p:nvPr/>
        </p:nvPicPr>
        <p:blipFill>
          <a:blip r:embed="rId5"/>
          <a:stretch>
            <a:fillRect/>
          </a:stretch>
        </p:blipFill>
        <p:spPr>
          <a:xfrm>
            <a:off x="5997017" y="6396373"/>
            <a:ext cx="1301674" cy="407858"/>
          </a:xfrm>
          <a:prstGeom prst="rect">
            <a:avLst/>
          </a:prstGeom>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8"/>
          <a:stretch>
            <a:fillRect/>
          </a:stretch>
        </p:blipFill>
        <p:spPr>
          <a:xfrm>
            <a:off x="4154954" y="6280735"/>
            <a:ext cx="915307" cy="732245"/>
          </a:xfrm>
          <a:prstGeom prst="rect">
            <a:avLst/>
          </a:prstGeom>
        </p:spPr>
      </p:pic>
    </p:spTree>
    <p:extLst>
      <p:ext uri="{BB962C8B-B14F-4D97-AF65-F5344CB8AC3E}">
        <p14:creationId xmlns:p14="http://schemas.microsoft.com/office/powerpoint/2010/main" val="9994594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430068" y="527738"/>
            <a:ext cx="5972175" cy="1419225"/>
          </a:xfrm>
          <a:prstGeom prst="rect">
            <a:avLst/>
          </a:prstGeom>
        </p:spPr>
      </p:pic>
      <p:pic>
        <p:nvPicPr>
          <p:cNvPr id="11" name="Picture 10"/>
          <p:cNvPicPr>
            <a:picLocks noChangeAspect="1"/>
          </p:cNvPicPr>
          <p:nvPr/>
        </p:nvPicPr>
        <p:blipFill>
          <a:blip r:embed="rId3"/>
          <a:stretch>
            <a:fillRect/>
          </a:stretch>
        </p:blipFill>
        <p:spPr>
          <a:xfrm>
            <a:off x="4154954" y="6280735"/>
            <a:ext cx="915307" cy="732245"/>
          </a:xfrm>
          <a:prstGeom prst="rect">
            <a:avLst/>
          </a:prstGeom>
        </p:spPr>
      </p:pic>
      <p:sp>
        <p:nvSpPr>
          <p:cNvPr id="2" name="Title 1"/>
          <p:cNvSpPr>
            <a:spLocks noGrp="1"/>
          </p:cNvSpPr>
          <p:nvPr>
            <p:ph type="title"/>
          </p:nvPr>
        </p:nvSpPr>
        <p:spPr/>
        <p:txBody>
          <a:bodyPr/>
          <a:lstStyle/>
          <a:p>
            <a:r>
              <a:rPr lang="en-GB" dirty="0" smtClean="0"/>
              <a:t>Snowball Metrics</a:t>
            </a:r>
            <a:endParaRPr lang="en-GB" dirty="0"/>
          </a:p>
        </p:txBody>
      </p:sp>
      <p:pic>
        <p:nvPicPr>
          <p:cNvPr id="3" name="Picture 2"/>
          <p:cNvPicPr>
            <a:picLocks noChangeAspect="1"/>
          </p:cNvPicPr>
          <p:nvPr/>
        </p:nvPicPr>
        <p:blipFill>
          <a:blip r:embed="rId4"/>
          <a:stretch>
            <a:fillRect/>
          </a:stretch>
        </p:blipFill>
        <p:spPr>
          <a:xfrm>
            <a:off x="373043" y="1846963"/>
            <a:ext cx="5667375" cy="4371975"/>
          </a:xfrm>
          <a:prstGeom prst="rect">
            <a:avLst/>
          </a:prstGeom>
        </p:spPr>
      </p:pic>
      <p:pic>
        <p:nvPicPr>
          <p:cNvPr id="8" name="Picture 7"/>
          <p:cNvPicPr>
            <a:picLocks noChangeAspect="1"/>
          </p:cNvPicPr>
          <p:nvPr/>
        </p:nvPicPr>
        <p:blipFill>
          <a:blip r:embed="rId5"/>
          <a:stretch>
            <a:fillRect/>
          </a:stretch>
        </p:blipFill>
        <p:spPr>
          <a:xfrm>
            <a:off x="7323056" y="5964952"/>
            <a:ext cx="1511963" cy="473749"/>
          </a:xfrm>
          <a:prstGeom prst="rect">
            <a:avLst/>
          </a:prstGeom>
        </p:spPr>
      </p:pic>
      <p:sp>
        <p:nvSpPr>
          <p:cNvPr id="6" name="Rectangle 5"/>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7" name="Picture 6"/>
          <p:cNvPicPr>
            <a:picLocks noChangeAspect="1"/>
          </p:cNvPicPr>
          <p:nvPr/>
        </p:nvPicPr>
        <p:blipFill>
          <a:blip r:embed="rId6"/>
          <a:stretch>
            <a:fillRect/>
          </a:stretch>
        </p:blipFill>
        <p:spPr>
          <a:xfrm>
            <a:off x="76835" y="6146982"/>
            <a:ext cx="1036916" cy="864097"/>
          </a:xfrm>
          <a:prstGeom prst="rect">
            <a:avLst/>
          </a:prstGeom>
        </p:spPr>
      </p:pic>
      <p:pic>
        <p:nvPicPr>
          <p:cNvPr id="9" name="Picture 8"/>
          <p:cNvPicPr>
            <a:picLocks noChangeAspect="1"/>
          </p:cNvPicPr>
          <p:nvPr/>
        </p:nvPicPr>
        <p:blipFill>
          <a:blip r:embed="rId5"/>
          <a:stretch>
            <a:fillRect/>
          </a:stretch>
        </p:blipFill>
        <p:spPr>
          <a:xfrm>
            <a:off x="5997017" y="6396373"/>
            <a:ext cx="1301674" cy="407858"/>
          </a:xfrm>
          <a:prstGeom prst="rect">
            <a:avLst/>
          </a:prstGeom>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36524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Vertigo Ventures</a:t>
            </a:r>
            <a:endParaRPr lang="en-GB" dirty="0"/>
          </a:p>
        </p:txBody>
      </p:sp>
      <p:sp>
        <p:nvSpPr>
          <p:cNvPr id="3" name="Content Placeholder 2"/>
          <p:cNvSpPr>
            <a:spLocks noGrp="1"/>
          </p:cNvSpPr>
          <p:nvPr>
            <p:ph idx="1"/>
          </p:nvPr>
        </p:nvSpPr>
        <p:spPr>
          <a:xfrm>
            <a:off x="899592" y="1556792"/>
            <a:ext cx="6985000" cy="4897437"/>
          </a:xfrm>
        </p:spPr>
        <p:txBody>
          <a:bodyPr>
            <a:normAutofit/>
          </a:bodyPr>
          <a:lstStyle/>
          <a:p>
            <a:r>
              <a:rPr lang="en-GB" dirty="0">
                <a:hlinkClick r:id="rId2"/>
              </a:rPr>
              <a:t>https://</a:t>
            </a:r>
            <a:r>
              <a:rPr lang="en-GB" dirty="0" smtClean="0">
                <a:hlinkClick r:id="rId2"/>
              </a:rPr>
              <a:t>www.vertigoventures.com/</a:t>
            </a:r>
            <a:endParaRPr lang="en-GB" dirty="0" smtClean="0"/>
          </a:p>
          <a:p>
            <a:endParaRPr lang="en-GB" dirty="0" smtClean="0"/>
          </a:p>
          <a:p>
            <a:r>
              <a:rPr lang="en-GB" dirty="0" smtClean="0"/>
              <a:t>There are other systems, </a:t>
            </a:r>
            <a:r>
              <a:rPr lang="en-GB" dirty="0" err="1" smtClean="0"/>
              <a:t>eg</a:t>
            </a:r>
            <a:r>
              <a:rPr lang="en-GB" dirty="0" smtClean="0"/>
              <a:t>:</a:t>
            </a:r>
          </a:p>
          <a:p>
            <a:pPr lvl="1"/>
            <a:r>
              <a:rPr lang="en-GB" dirty="0"/>
              <a:t>Kudos: </a:t>
            </a:r>
            <a:r>
              <a:rPr lang="en-GB" dirty="0">
                <a:hlinkClick r:id="rId3"/>
              </a:rPr>
              <a:t>https://www.growkudos.com</a:t>
            </a:r>
            <a:r>
              <a:rPr lang="en-GB" dirty="0" smtClean="0">
                <a:hlinkClick r:id="rId3"/>
              </a:rPr>
              <a:t>/</a:t>
            </a:r>
            <a:r>
              <a:rPr lang="en-GB" dirty="0" smtClean="0"/>
              <a:t> </a:t>
            </a:r>
          </a:p>
          <a:p>
            <a:pPr lvl="1"/>
            <a:r>
              <a:rPr lang="en-GB" dirty="0"/>
              <a:t>Evernote: </a:t>
            </a:r>
            <a:r>
              <a:rPr lang="en-GB" dirty="0">
                <a:hlinkClick r:id="rId4"/>
              </a:rPr>
              <a:t>https://</a:t>
            </a:r>
            <a:r>
              <a:rPr lang="en-GB" dirty="0" smtClean="0">
                <a:hlinkClick r:id="rId4"/>
              </a:rPr>
              <a:t>www.fasttrackimpact.com/evernote</a:t>
            </a:r>
            <a:endParaRPr lang="en-GB" dirty="0" smtClean="0"/>
          </a:p>
          <a:p>
            <a:pPr lvl="2"/>
            <a:r>
              <a:rPr lang="en-GB" dirty="0" smtClean="0"/>
              <a:t>(Fast Track Impact)</a:t>
            </a:r>
          </a:p>
          <a:p>
            <a:pPr lvl="1"/>
            <a:r>
              <a:rPr lang="en-GB" dirty="0" err="1" smtClean="0"/>
              <a:t>ImpactStory</a:t>
            </a:r>
            <a:r>
              <a:rPr lang="en-GB" dirty="0"/>
              <a:t>: </a:t>
            </a:r>
            <a:r>
              <a:rPr lang="en-GB" dirty="0">
                <a:hlinkClick r:id="rId5"/>
              </a:rPr>
              <a:t>https://our-research.org</a:t>
            </a:r>
            <a:r>
              <a:rPr lang="en-GB" dirty="0" smtClean="0">
                <a:hlinkClick r:id="rId5"/>
              </a:rPr>
              <a:t>/</a:t>
            </a:r>
            <a:endParaRPr lang="en-GB" dirty="0" smtClean="0"/>
          </a:p>
          <a:p>
            <a:pPr lvl="1"/>
            <a:endParaRPr lang="en-GB" dirty="0" smtClean="0"/>
          </a:p>
          <a:p>
            <a:pPr lvl="1"/>
            <a:r>
              <a:rPr lang="en-GB" dirty="0" smtClean="0"/>
              <a:t>DCC</a:t>
            </a:r>
            <a:r>
              <a:rPr lang="en-GB" dirty="0"/>
              <a:t>: </a:t>
            </a:r>
            <a:r>
              <a:rPr lang="en-GB" dirty="0">
                <a:hlinkClick r:id="rId6"/>
              </a:rPr>
              <a:t>http://</a:t>
            </a:r>
            <a:r>
              <a:rPr lang="en-GB" dirty="0" smtClean="0">
                <a:hlinkClick r:id="rId6"/>
              </a:rPr>
              <a:t>www.dcc.ac.uk/resources/how-guides/track-data-impact-metrics</a:t>
            </a:r>
            <a:endParaRPr lang="en-GB" dirty="0" smtClean="0"/>
          </a:p>
          <a:p>
            <a:pPr lvl="1"/>
            <a:endParaRPr lang="en-GB" dirty="0" smtClean="0"/>
          </a:p>
          <a:p>
            <a:r>
              <a:rPr lang="en-GB" dirty="0" smtClean="0"/>
              <a:t>Thanks to Renata McDonnell for these slides</a:t>
            </a:r>
            <a:endParaRPr lang="en-GB" dirty="0" smtClean="0"/>
          </a:p>
        </p:txBody>
      </p:sp>
      <p:sp>
        <p:nvSpPr>
          <p:cNvPr id="4" name="Rectangle 3"/>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5" name="Picture 4"/>
          <p:cNvPicPr>
            <a:picLocks noChangeAspect="1"/>
          </p:cNvPicPr>
          <p:nvPr/>
        </p:nvPicPr>
        <p:blipFill>
          <a:blip r:embed="rId7"/>
          <a:stretch>
            <a:fillRect/>
          </a:stretch>
        </p:blipFill>
        <p:spPr>
          <a:xfrm>
            <a:off x="76835" y="6146982"/>
            <a:ext cx="1036916" cy="864097"/>
          </a:xfrm>
          <a:prstGeom prst="rect">
            <a:avLst/>
          </a:prstGeom>
        </p:spPr>
      </p:pic>
      <p:pic>
        <p:nvPicPr>
          <p:cNvPr id="6" name="Picture 5"/>
          <p:cNvPicPr>
            <a:picLocks noChangeAspect="1"/>
          </p:cNvPicPr>
          <p:nvPr/>
        </p:nvPicPr>
        <p:blipFill>
          <a:blip r:embed="rId8"/>
          <a:stretch>
            <a:fillRect/>
          </a:stretch>
        </p:blipFill>
        <p:spPr>
          <a:xfrm>
            <a:off x="5997017" y="6396373"/>
            <a:ext cx="1301674" cy="407858"/>
          </a:xfrm>
          <a:prstGeom prst="rect">
            <a:avLst/>
          </a:prstGeom>
        </p:spPr>
      </p:pic>
      <p:pic>
        <p:nvPicPr>
          <p:cNvPr id="7"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10"/>
          <a:stretch>
            <a:fillRect/>
          </a:stretch>
        </p:blipFill>
        <p:spPr>
          <a:xfrm>
            <a:off x="4154954" y="6280735"/>
            <a:ext cx="915307" cy="732245"/>
          </a:xfrm>
          <a:prstGeom prst="rect">
            <a:avLst/>
          </a:prstGeom>
        </p:spPr>
      </p:pic>
    </p:spTree>
    <p:extLst>
      <p:ext uri="{BB962C8B-B14F-4D97-AF65-F5344CB8AC3E}">
        <p14:creationId xmlns:p14="http://schemas.microsoft.com/office/powerpoint/2010/main" val="16055954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995" y="435307"/>
            <a:ext cx="8291513" cy="811213"/>
          </a:xfrm>
        </p:spPr>
        <p:txBody>
          <a:bodyPr/>
          <a:lstStyle/>
          <a:p>
            <a:r>
              <a:rPr lang="en-US" sz="3200" dirty="0">
                <a:solidFill>
                  <a:srgbClr val="92D050"/>
                </a:solidFill>
              </a:rPr>
              <a:t>     VV-Impact Tracker</a:t>
            </a:r>
          </a:p>
        </p:txBody>
      </p:sp>
      <p:sp>
        <p:nvSpPr>
          <p:cNvPr id="3" name="Content Placeholder 2"/>
          <p:cNvSpPr>
            <a:spLocks noGrp="1"/>
          </p:cNvSpPr>
          <p:nvPr>
            <p:ph idx="1"/>
          </p:nvPr>
        </p:nvSpPr>
        <p:spPr>
          <a:xfrm>
            <a:off x="562774" y="1156004"/>
            <a:ext cx="7859713" cy="4897437"/>
          </a:xfrm>
        </p:spPr>
        <p:txBody>
          <a:bodyPr/>
          <a:lstStyle/>
          <a:p>
            <a:pPr>
              <a:spcBef>
                <a:spcPts val="0"/>
              </a:spcBef>
              <a:buClr>
                <a:srgbClr val="90F431"/>
              </a:buClr>
              <a:buSzPct val="100000"/>
            </a:pPr>
            <a:endParaRPr lang="en-US" dirty="0" smtClean="0"/>
          </a:p>
          <a:p>
            <a:pPr>
              <a:spcBef>
                <a:spcPts val="0"/>
              </a:spcBef>
              <a:buClr>
                <a:srgbClr val="90F431"/>
              </a:buClr>
              <a:buSzPct val="100000"/>
            </a:pPr>
            <a:r>
              <a:rPr lang="en-US" dirty="0" smtClean="0"/>
              <a:t>Single </a:t>
            </a:r>
            <a:r>
              <a:rPr lang="en-US" dirty="0"/>
              <a:t>Sign On</a:t>
            </a:r>
          </a:p>
          <a:p>
            <a:pPr>
              <a:spcBef>
                <a:spcPts val="0"/>
              </a:spcBef>
              <a:buClr>
                <a:srgbClr val="90F431"/>
              </a:buClr>
              <a:buSzPct val="100000"/>
            </a:pPr>
            <a:r>
              <a:rPr lang="en-US" dirty="0"/>
              <a:t>Intuitive</a:t>
            </a:r>
          </a:p>
          <a:p>
            <a:pPr>
              <a:spcBef>
                <a:spcPts val="0"/>
              </a:spcBef>
              <a:buClr>
                <a:srgbClr val="90F431"/>
              </a:buClr>
              <a:buSzPct val="100000"/>
            </a:pPr>
            <a:r>
              <a:rPr lang="en-US" dirty="0"/>
              <a:t>Fast tracking impact </a:t>
            </a:r>
          </a:p>
          <a:p>
            <a:pPr>
              <a:spcBef>
                <a:spcPts val="0"/>
              </a:spcBef>
              <a:buClr>
                <a:srgbClr val="90F431"/>
              </a:buClr>
              <a:buSzPct val="100000"/>
            </a:pPr>
            <a:r>
              <a:rPr lang="en-US" dirty="0"/>
              <a:t>Learning tool</a:t>
            </a:r>
          </a:p>
          <a:p>
            <a:pPr>
              <a:spcBef>
                <a:spcPts val="0"/>
              </a:spcBef>
              <a:buClr>
                <a:srgbClr val="90F431"/>
              </a:buClr>
              <a:buSzPct val="100000"/>
            </a:pPr>
            <a:r>
              <a:rPr lang="en-US" dirty="0"/>
              <a:t>Fulfil evidence requirement</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65" y="3377319"/>
            <a:ext cx="5218167" cy="3019054"/>
          </a:xfrm>
          <a:prstGeom prst="rect">
            <a:avLst/>
          </a:prstGeom>
          <a:effectLst>
            <a:outerShdw blurRad="50800" dist="38100" dir="10800000" algn="r" rotWithShape="0">
              <a:prstClr val="black">
                <a:alpha val="40000"/>
              </a:prstClr>
            </a:outerShdw>
          </a:effec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6622" y="3266279"/>
            <a:ext cx="2344137" cy="2971139"/>
          </a:xfrm>
          <a:prstGeom prst="rect">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368" y="692694"/>
            <a:ext cx="468751" cy="447199"/>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4248" y="467014"/>
            <a:ext cx="2165698" cy="3106002"/>
          </a:xfrm>
          <a:prstGeom prst="rect">
            <a:avLst/>
          </a:prstGeom>
          <a:effectLst>
            <a:innerShdw blurRad="63500" dist="50800" dir="18900000">
              <a:prstClr val="black">
                <a:alpha val="50000"/>
              </a:prstClr>
            </a:inn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936" y="1737130"/>
            <a:ext cx="2605025" cy="565769"/>
          </a:xfrm>
          <a:prstGeom prst="rect">
            <a:avLst/>
          </a:prstGeom>
          <a:effectLst>
            <a:outerShdw blurRad="63500" sx="102000" sy="102000" algn="ctr" rotWithShape="0">
              <a:prstClr val="black">
                <a:alpha val="40000"/>
              </a:prstClr>
            </a:outerShdw>
          </a:effectLst>
        </p:spPr>
      </p:pic>
      <p:sp>
        <p:nvSpPr>
          <p:cNvPr id="12" name="Rectangle 11"/>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13" name="Picture 12"/>
          <p:cNvPicPr>
            <a:picLocks noChangeAspect="1"/>
          </p:cNvPicPr>
          <p:nvPr/>
        </p:nvPicPr>
        <p:blipFill>
          <a:blip r:embed="rId8"/>
          <a:stretch>
            <a:fillRect/>
          </a:stretch>
        </p:blipFill>
        <p:spPr>
          <a:xfrm>
            <a:off x="76835" y="6146982"/>
            <a:ext cx="1036916" cy="864097"/>
          </a:xfrm>
          <a:prstGeom prst="rect">
            <a:avLst/>
          </a:prstGeom>
        </p:spPr>
      </p:pic>
      <p:pic>
        <p:nvPicPr>
          <p:cNvPr id="15" name="Picture 14"/>
          <p:cNvPicPr>
            <a:picLocks noChangeAspect="1"/>
          </p:cNvPicPr>
          <p:nvPr/>
        </p:nvPicPr>
        <p:blipFill>
          <a:blip r:embed="rId9"/>
          <a:stretch>
            <a:fillRect/>
          </a:stretch>
        </p:blipFill>
        <p:spPr>
          <a:xfrm>
            <a:off x="5997017" y="6396373"/>
            <a:ext cx="1301674" cy="407858"/>
          </a:xfrm>
          <a:prstGeom prst="rect">
            <a:avLst/>
          </a:prstGeom>
        </p:spPr>
      </p:pic>
      <p:pic>
        <p:nvPicPr>
          <p:cNvPr id="17"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p:nvPicPr>
        <p:blipFill>
          <a:blip r:embed="rId11"/>
          <a:stretch>
            <a:fillRect/>
          </a:stretch>
        </p:blipFill>
        <p:spPr>
          <a:xfrm>
            <a:off x="4154954" y="6280735"/>
            <a:ext cx="915307" cy="732245"/>
          </a:xfrm>
          <a:prstGeom prst="rect">
            <a:avLst/>
          </a:prstGeom>
        </p:spPr>
      </p:pic>
    </p:spTree>
    <p:extLst>
      <p:ext uri="{BB962C8B-B14F-4D97-AF65-F5344CB8AC3E}">
        <p14:creationId xmlns:p14="http://schemas.microsoft.com/office/powerpoint/2010/main" val="28763035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92D050"/>
                </a:solidFill>
              </a:rPr>
              <a:t>Recent Feedback</a:t>
            </a:r>
          </a:p>
        </p:txBody>
      </p:sp>
      <p:sp>
        <p:nvSpPr>
          <p:cNvPr id="3" name="Content Placeholder 2"/>
          <p:cNvSpPr>
            <a:spLocks noGrp="1"/>
          </p:cNvSpPr>
          <p:nvPr>
            <p:ph idx="1"/>
          </p:nvPr>
        </p:nvSpPr>
        <p:spPr>
          <a:xfrm>
            <a:off x="457200" y="1268760"/>
            <a:ext cx="7677150" cy="4897437"/>
          </a:xfrm>
        </p:spPr>
        <p:txBody>
          <a:bodyPr/>
          <a:lstStyle/>
          <a:p>
            <a:pPr>
              <a:buClr>
                <a:srgbClr val="90F431"/>
              </a:buClr>
            </a:pPr>
            <a:r>
              <a:rPr lang="en-GB" sz="2000" i="1" dirty="0"/>
              <a:t>“I’ve been using VV impact tracker to help me prepare a pilot case study for the REF pilot. I find it very intuitive. I am particularly keen on the feature that allows you to add VV to the Google Chrome toolbar for easy downloads/clipping to the VV Venture’s evidence vault.”</a:t>
            </a:r>
          </a:p>
          <a:p>
            <a:pPr marL="0" indent="0">
              <a:buClr>
                <a:srgbClr val="90F431"/>
              </a:buClr>
              <a:buNone/>
            </a:pPr>
            <a:endParaRPr lang="en-GB" sz="2000" i="1" dirty="0"/>
          </a:p>
          <a:p>
            <a:pPr>
              <a:buClr>
                <a:srgbClr val="90F431"/>
              </a:buClr>
            </a:pPr>
            <a:r>
              <a:rPr lang="en-GB" sz="2000" i="1" dirty="0"/>
              <a:t>“Over all I think the system has a lot of potential. I’ve done a lot of impact recording and tracking for my work in the past (we were a case study in 2014) </a:t>
            </a:r>
            <a:r>
              <a:rPr lang="en-GB" sz="2000" b="1" i="1" dirty="0"/>
              <a:t>and this software will definitely make it easier.”</a:t>
            </a:r>
          </a:p>
          <a:p>
            <a:pPr marL="0" indent="0">
              <a:buNone/>
            </a:pPr>
            <a:endParaRPr lang="en-GB" sz="2000" i="1" dirty="0"/>
          </a:p>
        </p:txBody>
      </p:sp>
      <p:sp>
        <p:nvSpPr>
          <p:cNvPr id="4" name="Rectangle 3"/>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5" name="Picture 4"/>
          <p:cNvPicPr>
            <a:picLocks noChangeAspect="1"/>
          </p:cNvPicPr>
          <p:nvPr/>
        </p:nvPicPr>
        <p:blipFill>
          <a:blip r:embed="rId3"/>
          <a:stretch>
            <a:fillRect/>
          </a:stretch>
        </p:blipFill>
        <p:spPr>
          <a:xfrm>
            <a:off x="76835" y="6146982"/>
            <a:ext cx="1036916" cy="864097"/>
          </a:xfrm>
          <a:prstGeom prst="rect">
            <a:avLst/>
          </a:prstGeom>
        </p:spPr>
      </p:pic>
      <p:pic>
        <p:nvPicPr>
          <p:cNvPr id="6" name="Picture 5"/>
          <p:cNvPicPr>
            <a:picLocks noChangeAspect="1"/>
          </p:cNvPicPr>
          <p:nvPr/>
        </p:nvPicPr>
        <p:blipFill>
          <a:blip r:embed="rId4"/>
          <a:stretch>
            <a:fillRect/>
          </a:stretch>
        </p:blipFill>
        <p:spPr>
          <a:xfrm>
            <a:off x="5997017" y="6396373"/>
            <a:ext cx="1301674" cy="407858"/>
          </a:xfrm>
          <a:prstGeom prst="rect">
            <a:avLst/>
          </a:prstGeom>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6"/>
          <a:stretch>
            <a:fillRect/>
          </a:stretch>
        </p:blipFill>
        <p:spPr>
          <a:xfrm>
            <a:off x="4154954" y="6280735"/>
            <a:ext cx="915307" cy="732245"/>
          </a:xfrm>
          <a:prstGeom prst="rect">
            <a:avLst/>
          </a:prstGeom>
        </p:spPr>
      </p:pic>
    </p:spTree>
    <p:extLst>
      <p:ext uri="{BB962C8B-B14F-4D97-AF65-F5344CB8AC3E}">
        <p14:creationId xmlns:p14="http://schemas.microsoft.com/office/powerpoint/2010/main" val="28336950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92D050"/>
                </a:solidFill>
              </a:rPr>
              <a:t>How</a:t>
            </a:r>
            <a:r>
              <a:rPr lang="en-US" sz="3200" dirty="0" smtClean="0"/>
              <a:t> </a:t>
            </a:r>
            <a:r>
              <a:rPr lang="en-US" sz="3200" dirty="0" smtClean="0">
                <a:solidFill>
                  <a:srgbClr val="92D050"/>
                </a:solidFill>
              </a:rPr>
              <a:t>we</a:t>
            </a:r>
            <a:r>
              <a:rPr lang="en-US" sz="3200" dirty="0" smtClean="0"/>
              <a:t> </a:t>
            </a:r>
            <a:r>
              <a:rPr lang="en-US" sz="3200" dirty="0" smtClean="0">
                <a:solidFill>
                  <a:srgbClr val="92D050"/>
                </a:solidFill>
              </a:rPr>
              <a:t>support / engage with</a:t>
            </a:r>
            <a:r>
              <a:rPr lang="en-US" sz="3200" dirty="0" smtClean="0"/>
              <a:t> </a:t>
            </a:r>
            <a:r>
              <a:rPr lang="en-US" sz="3200" dirty="0" smtClean="0">
                <a:solidFill>
                  <a:srgbClr val="92D050"/>
                </a:solidFill>
              </a:rPr>
              <a:t>staff</a:t>
            </a:r>
            <a:endParaRPr lang="en-US" sz="3200" dirty="0">
              <a:solidFill>
                <a:srgbClr val="92D050"/>
              </a:solidFill>
            </a:endParaRPr>
          </a:p>
        </p:txBody>
      </p:sp>
      <p:sp>
        <p:nvSpPr>
          <p:cNvPr id="3" name="Content Placeholder 2"/>
          <p:cNvSpPr>
            <a:spLocks noGrp="1"/>
          </p:cNvSpPr>
          <p:nvPr>
            <p:ph idx="1"/>
          </p:nvPr>
        </p:nvSpPr>
        <p:spPr>
          <a:xfrm>
            <a:off x="434824" y="1268760"/>
            <a:ext cx="8385647" cy="4897437"/>
          </a:xfrm>
        </p:spPr>
        <p:txBody>
          <a:bodyPr/>
          <a:lstStyle/>
          <a:p>
            <a:pPr>
              <a:buClr>
                <a:srgbClr val="90F431"/>
              </a:buClr>
              <a:buSzPct val="100000"/>
            </a:pPr>
            <a:r>
              <a:rPr lang="en-US" dirty="0" smtClean="0">
                <a:latin typeface="+mj-lt"/>
              </a:rPr>
              <a:t>Web resources</a:t>
            </a:r>
            <a:endParaRPr lang="en-US" dirty="0">
              <a:latin typeface="+mj-lt"/>
            </a:endParaRPr>
          </a:p>
          <a:p>
            <a:pPr>
              <a:buClr>
                <a:srgbClr val="90F431"/>
              </a:buClr>
              <a:buSzPct val="100000"/>
            </a:pPr>
            <a:r>
              <a:rPr lang="en-US" dirty="0" smtClean="0">
                <a:latin typeface="+mj-lt"/>
              </a:rPr>
              <a:t>Proactive and Responsive </a:t>
            </a:r>
            <a:r>
              <a:rPr lang="en-US" dirty="0">
                <a:latin typeface="+mj-lt"/>
              </a:rPr>
              <a:t>support</a:t>
            </a:r>
          </a:p>
          <a:p>
            <a:pPr>
              <a:buClr>
                <a:srgbClr val="90F431"/>
              </a:buClr>
              <a:buSzPct val="100000"/>
            </a:pPr>
            <a:r>
              <a:rPr lang="en-US" dirty="0" smtClean="0">
                <a:latin typeface="+mj-lt"/>
              </a:rPr>
              <a:t>Scheduled and bespoke training</a:t>
            </a:r>
            <a:endParaRPr lang="en-US" dirty="0">
              <a:latin typeface="+mj-lt"/>
            </a:endParaRPr>
          </a:p>
          <a:p>
            <a:pPr>
              <a:buClr>
                <a:srgbClr val="90F431"/>
              </a:buClr>
              <a:buSzPct val="100000"/>
            </a:pPr>
            <a:r>
              <a:rPr lang="en-US" dirty="0">
                <a:latin typeface="+mj-lt"/>
              </a:rPr>
              <a:t>Engagement and support </a:t>
            </a:r>
          </a:p>
          <a:p>
            <a:pPr lvl="1">
              <a:buClr>
                <a:srgbClr val="90F431"/>
              </a:buClr>
              <a:buSzPct val="100000"/>
            </a:pPr>
            <a:r>
              <a:rPr lang="en-US" sz="2400" dirty="0">
                <a:latin typeface="+mj-lt"/>
              </a:rPr>
              <a:t>VV, IS department</a:t>
            </a:r>
          </a:p>
          <a:p>
            <a:pPr>
              <a:buClr>
                <a:srgbClr val="90F431"/>
              </a:buClr>
              <a:buSzPct val="100000"/>
            </a:pPr>
            <a:r>
              <a:rPr lang="en-US" dirty="0">
                <a:latin typeface="+mj-lt"/>
              </a:rPr>
              <a:t>Events to promote Impact</a:t>
            </a:r>
          </a:p>
          <a:p>
            <a:pPr lvl="1">
              <a:spcBef>
                <a:spcPts val="0"/>
              </a:spcBef>
              <a:buClr>
                <a:srgbClr val="90F431"/>
              </a:buClr>
              <a:buSzPct val="100000"/>
            </a:pPr>
            <a:r>
              <a:rPr lang="en-US" sz="2400" i="1" dirty="0">
                <a:latin typeface="+mj-lt"/>
              </a:rPr>
              <a:t>i.e. </a:t>
            </a:r>
            <a:r>
              <a:rPr lang="en-GB" sz="2400" i="1" dirty="0">
                <a:latin typeface="+mj-lt"/>
              </a:rPr>
              <a:t>Maximise Your Research Impact </a:t>
            </a:r>
            <a:r>
              <a:rPr lang="en-GB" sz="2400" i="1" dirty="0" smtClean="0">
                <a:latin typeface="+mj-lt"/>
              </a:rPr>
              <a:t>2017 </a:t>
            </a:r>
            <a:r>
              <a:rPr lang="en-GB" sz="2400" i="1" dirty="0" smtClean="0">
                <a:latin typeface="+mj-lt"/>
                <a:sym typeface="Wingdings" panose="05000000000000000000" pitchFamily="2" charset="2"/>
              </a:rPr>
              <a:t></a:t>
            </a:r>
            <a:endParaRPr lang="en-GB" sz="2400" i="1" dirty="0">
              <a:latin typeface="+mj-l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4857963"/>
            <a:ext cx="2736304" cy="1350384"/>
          </a:xfrm>
          <a:prstGeom prst="rect">
            <a:avLst/>
          </a:prstGeom>
        </p:spPr>
      </p:pic>
      <p:sp>
        <p:nvSpPr>
          <p:cNvPr id="5" name="Rectangle 4"/>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7" name="Picture 6"/>
          <p:cNvPicPr>
            <a:picLocks noChangeAspect="1"/>
          </p:cNvPicPr>
          <p:nvPr/>
        </p:nvPicPr>
        <p:blipFill>
          <a:blip r:embed="rId4"/>
          <a:stretch>
            <a:fillRect/>
          </a:stretch>
        </p:blipFill>
        <p:spPr>
          <a:xfrm>
            <a:off x="76835" y="6146982"/>
            <a:ext cx="1036916" cy="864097"/>
          </a:xfrm>
          <a:prstGeom prst="rect">
            <a:avLst/>
          </a:prstGeom>
        </p:spPr>
      </p:pic>
      <p:pic>
        <p:nvPicPr>
          <p:cNvPr id="8" name="Picture 7"/>
          <p:cNvPicPr>
            <a:picLocks noChangeAspect="1"/>
          </p:cNvPicPr>
          <p:nvPr/>
        </p:nvPicPr>
        <p:blipFill>
          <a:blip r:embed="rId5"/>
          <a:stretch>
            <a:fillRect/>
          </a:stretch>
        </p:blipFill>
        <p:spPr>
          <a:xfrm>
            <a:off x="5997017" y="6396373"/>
            <a:ext cx="1301674" cy="407858"/>
          </a:xfrm>
          <a:prstGeom prst="rect">
            <a:avLst/>
          </a:prstGeom>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p:cNvPicPr>
          <p:nvPr/>
        </p:nvPicPr>
        <p:blipFill>
          <a:blip r:embed="rId7"/>
          <a:stretch>
            <a:fillRect/>
          </a:stretch>
        </p:blipFill>
        <p:spPr>
          <a:xfrm>
            <a:off x="4154954" y="6280735"/>
            <a:ext cx="915307" cy="732245"/>
          </a:xfrm>
          <a:prstGeom prst="rect">
            <a:avLst/>
          </a:prstGeom>
        </p:spPr>
      </p:pic>
    </p:spTree>
    <p:extLst>
      <p:ext uri="{BB962C8B-B14F-4D97-AF65-F5344CB8AC3E}">
        <p14:creationId xmlns:p14="http://schemas.microsoft.com/office/powerpoint/2010/main" val="288041151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92D050"/>
                </a:solidFill>
              </a:rPr>
              <a:t>Challenges</a:t>
            </a:r>
          </a:p>
        </p:txBody>
      </p:sp>
      <p:sp>
        <p:nvSpPr>
          <p:cNvPr id="3" name="Content Placeholder 2"/>
          <p:cNvSpPr>
            <a:spLocks noGrp="1"/>
          </p:cNvSpPr>
          <p:nvPr>
            <p:ph idx="1"/>
          </p:nvPr>
        </p:nvSpPr>
        <p:spPr>
          <a:xfrm>
            <a:off x="395785" y="1268760"/>
            <a:ext cx="8352928" cy="4968552"/>
          </a:xfrm>
        </p:spPr>
        <p:txBody>
          <a:bodyPr/>
          <a:lstStyle/>
          <a:p>
            <a:pPr>
              <a:buClr>
                <a:srgbClr val="90F431"/>
              </a:buClr>
              <a:buSzPct val="100000"/>
            </a:pPr>
            <a:r>
              <a:rPr lang="en-US" dirty="0" smtClean="0"/>
              <a:t>New system</a:t>
            </a:r>
          </a:p>
          <a:p>
            <a:pPr>
              <a:buClr>
                <a:srgbClr val="90F431"/>
              </a:buClr>
              <a:buSzPct val="100000"/>
            </a:pPr>
            <a:r>
              <a:rPr lang="en-US" dirty="0" smtClean="0"/>
              <a:t>Additional support in certain areas</a:t>
            </a:r>
          </a:p>
          <a:p>
            <a:pPr>
              <a:buClr>
                <a:srgbClr val="90F431"/>
              </a:buClr>
              <a:buSzPct val="100000"/>
            </a:pPr>
            <a:r>
              <a:rPr lang="en-US" dirty="0" smtClean="0"/>
              <a:t>Providing training at the right time</a:t>
            </a:r>
          </a:p>
          <a:p>
            <a:pPr marL="0" indent="0">
              <a:buClr>
                <a:srgbClr val="90F431"/>
              </a:buClr>
              <a:buNone/>
            </a:pPr>
            <a:endParaRPr lang="en-US" dirty="0" smtClean="0"/>
          </a:p>
          <a:p>
            <a:pPr>
              <a:buClr>
                <a:srgbClr val="90F431"/>
              </a:buClr>
            </a:pPr>
            <a:endParaRPr lang="en-US" dirty="0" smtClean="0"/>
          </a:p>
          <a:p>
            <a:pPr>
              <a:buClr>
                <a:srgbClr val="90F431"/>
              </a:buClr>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4426" y="549275"/>
            <a:ext cx="3372319" cy="1897393"/>
          </a:xfrm>
          <a:prstGeom prst="rect">
            <a:avLst/>
          </a:prstGeom>
        </p:spPr>
      </p:pic>
      <p:sp>
        <p:nvSpPr>
          <p:cNvPr id="7" name="Rectangle 6"/>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8" name="Picture 7"/>
          <p:cNvPicPr>
            <a:picLocks noChangeAspect="1"/>
          </p:cNvPicPr>
          <p:nvPr/>
        </p:nvPicPr>
        <p:blipFill>
          <a:blip r:embed="rId4"/>
          <a:stretch>
            <a:fillRect/>
          </a:stretch>
        </p:blipFill>
        <p:spPr>
          <a:xfrm>
            <a:off x="76835" y="6146982"/>
            <a:ext cx="1036916" cy="864097"/>
          </a:xfrm>
          <a:prstGeom prst="rect">
            <a:avLst/>
          </a:prstGeom>
        </p:spPr>
      </p:pic>
      <p:pic>
        <p:nvPicPr>
          <p:cNvPr id="9" name="Picture 8"/>
          <p:cNvPicPr>
            <a:picLocks noChangeAspect="1"/>
          </p:cNvPicPr>
          <p:nvPr/>
        </p:nvPicPr>
        <p:blipFill>
          <a:blip r:embed="rId5"/>
          <a:stretch>
            <a:fillRect/>
          </a:stretch>
        </p:blipFill>
        <p:spPr>
          <a:xfrm>
            <a:off x="5997017" y="6396373"/>
            <a:ext cx="1301674" cy="407858"/>
          </a:xfrm>
          <a:prstGeom prst="rect">
            <a:avLst/>
          </a:prstGeom>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7"/>
          <a:stretch>
            <a:fillRect/>
          </a:stretch>
        </p:blipFill>
        <p:spPr>
          <a:xfrm>
            <a:off x="4154954" y="6280735"/>
            <a:ext cx="915307" cy="732245"/>
          </a:xfrm>
          <a:prstGeom prst="rect">
            <a:avLst/>
          </a:prstGeom>
        </p:spPr>
      </p:pic>
      <p:pic>
        <p:nvPicPr>
          <p:cNvPr id="4" name="Picture 3"/>
          <p:cNvPicPr>
            <a:picLocks noChangeAspect="1"/>
          </p:cNvPicPr>
          <p:nvPr/>
        </p:nvPicPr>
        <p:blipFill>
          <a:blip r:embed="rId8"/>
          <a:stretch>
            <a:fillRect/>
          </a:stretch>
        </p:blipFill>
        <p:spPr>
          <a:xfrm>
            <a:off x="251520" y="2699179"/>
            <a:ext cx="6832932" cy="3701171"/>
          </a:xfrm>
          <a:prstGeom prst="rect">
            <a:avLst/>
          </a:prstGeom>
        </p:spPr>
      </p:pic>
    </p:spTree>
    <p:extLst>
      <p:ext uri="{BB962C8B-B14F-4D97-AF65-F5344CB8AC3E}">
        <p14:creationId xmlns:p14="http://schemas.microsoft.com/office/powerpoint/2010/main" val="15680594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9" name="Picture 8"/>
          <p:cNvPicPr>
            <a:picLocks noChangeAspect="1"/>
          </p:cNvPicPr>
          <p:nvPr/>
        </p:nvPicPr>
        <p:blipFill>
          <a:blip r:embed="rId3"/>
          <a:stretch>
            <a:fillRect/>
          </a:stretch>
        </p:blipFill>
        <p:spPr>
          <a:xfrm>
            <a:off x="76835" y="6146982"/>
            <a:ext cx="1036916" cy="864097"/>
          </a:xfrm>
          <a:prstGeom prst="rect">
            <a:avLst/>
          </a:prstGeom>
        </p:spPr>
      </p:pic>
      <p:pic>
        <p:nvPicPr>
          <p:cNvPr id="10" name="Picture 9"/>
          <p:cNvPicPr>
            <a:picLocks noChangeAspect="1"/>
          </p:cNvPicPr>
          <p:nvPr/>
        </p:nvPicPr>
        <p:blipFill>
          <a:blip r:embed="rId4"/>
          <a:stretch>
            <a:fillRect/>
          </a:stretch>
        </p:blipFill>
        <p:spPr>
          <a:xfrm>
            <a:off x="5997017" y="6396373"/>
            <a:ext cx="1301674" cy="407858"/>
          </a:xfrm>
          <a:prstGeom prst="rect">
            <a:avLst/>
          </a:prstGeom>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6"/>
          <a:stretch>
            <a:fillRect/>
          </a:stretch>
        </p:blipFill>
        <p:spPr>
          <a:xfrm>
            <a:off x="4154954" y="6280735"/>
            <a:ext cx="915307" cy="732245"/>
          </a:xfrm>
          <a:prstGeom prst="rect">
            <a:avLst/>
          </a:prstGeom>
        </p:spPr>
      </p:pic>
      <p:sp>
        <p:nvSpPr>
          <p:cNvPr id="2" name="Title 1"/>
          <p:cNvSpPr>
            <a:spLocks noGrp="1"/>
          </p:cNvSpPr>
          <p:nvPr>
            <p:ph type="title"/>
          </p:nvPr>
        </p:nvSpPr>
        <p:spPr/>
        <p:txBody>
          <a:bodyPr/>
          <a:lstStyle/>
          <a:p>
            <a:r>
              <a:rPr lang="en-US" sz="3200" dirty="0" smtClean="0">
                <a:solidFill>
                  <a:srgbClr val="92D050"/>
                </a:solidFill>
              </a:rPr>
              <a:t>Types of Evidence</a:t>
            </a:r>
            <a:endParaRPr lang="en-US" sz="3200" dirty="0">
              <a:solidFill>
                <a:srgbClr val="92D050"/>
              </a:solidFill>
            </a:endParaRPr>
          </a:p>
        </p:txBody>
      </p:sp>
      <p:pic>
        <p:nvPicPr>
          <p:cNvPr id="4" name="Picture 3"/>
          <p:cNvPicPr>
            <a:picLocks noChangeAspect="1"/>
          </p:cNvPicPr>
          <p:nvPr/>
        </p:nvPicPr>
        <p:blipFill>
          <a:blip r:embed="rId7"/>
          <a:stretch>
            <a:fillRect/>
          </a:stretch>
        </p:blipFill>
        <p:spPr>
          <a:xfrm>
            <a:off x="683568" y="1125538"/>
            <a:ext cx="6457079" cy="5163927"/>
          </a:xfrm>
          <a:prstGeom prst="rect">
            <a:avLst/>
          </a:prstGeom>
        </p:spPr>
      </p:pic>
      <p:sp>
        <p:nvSpPr>
          <p:cNvPr id="7" name="Rectangle 6"/>
          <p:cNvSpPr/>
          <p:nvPr/>
        </p:nvSpPr>
        <p:spPr>
          <a:xfrm>
            <a:off x="107504" y="6166354"/>
            <a:ext cx="7992888" cy="246221"/>
          </a:xfrm>
          <a:prstGeom prst="rect">
            <a:avLst/>
          </a:prstGeom>
        </p:spPr>
        <p:txBody>
          <a:bodyPr wrap="square">
            <a:spAutoFit/>
          </a:bodyPr>
          <a:lstStyle/>
          <a:p>
            <a:r>
              <a:rPr lang="en-GB" sz="1000" dirty="0"/>
              <a:t>http://www.vertigoventures.com/wp-content/uploads/2018/11/HEFCE-2016_05_CollectingResearchImpactEvidenceReport.pdf</a:t>
            </a:r>
          </a:p>
        </p:txBody>
      </p:sp>
    </p:spTree>
    <p:extLst>
      <p:ext uri="{BB962C8B-B14F-4D97-AF65-F5344CB8AC3E}">
        <p14:creationId xmlns:p14="http://schemas.microsoft.com/office/powerpoint/2010/main" val="22415214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rot="3175717">
            <a:off x="3577345" y="3621106"/>
            <a:ext cx="142766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Right Arrow 6"/>
          <p:cNvSpPr/>
          <p:nvPr/>
        </p:nvSpPr>
        <p:spPr>
          <a:xfrm rot="7406797">
            <a:off x="4557631" y="3601097"/>
            <a:ext cx="1427667"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Content Placeholder 2"/>
          <p:cNvSpPr>
            <a:spLocks noGrp="1"/>
          </p:cNvSpPr>
          <p:nvPr>
            <p:ph idx="1"/>
          </p:nvPr>
        </p:nvSpPr>
        <p:spPr>
          <a:xfrm>
            <a:off x="520256" y="4490742"/>
            <a:ext cx="8135938" cy="776410"/>
          </a:xfrm>
        </p:spPr>
        <p:txBody>
          <a:bodyPr/>
          <a:lstStyle/>
          <a:p>
            <a:pPr marL="0" indent="0" algn="ctr">
              <a:buNone/>
            </a:pPr>
            <a:r>
              <a:rPr lang="en-GB" b="1" i="1" dirty="0" smtClean="0">
                <a:solidFill>
                  <a:srgbClr val="FF0000"/>
                </a:solidFill>
              </a:rPr>
              <a:t>The </a:t>
            </a:r>
            <a:r>
              <a:rPr lang="en-GB" b="1" i="1" dirty="0">
                <a:solidFill>
                  <a:srgbClr val="FF0000"/>
                </a:solidFill>
              </a:rPr>
              <a:t>provable </a:t>
            </a:r>
            <a:r>
              <a:rPr lang="en-GB" b="1" i="1" dirty="0" smtClean="0">
                <a:solidFill>
                  <a:srgbClr val="FF0000"/>
                </a:solidFill>
              </a:rPr>
              <a:t>effects (benefits) </a:t>
            </a:r>
            <a:r>
              <a:rPr lang="en-GB" b="1" i="1" dirty="0">
                <a:solidFill>
                  <a:srgbClr val="FF0000"/>
                </a:solidFill>
              </a:rPr>
              <a:t>of research in the </a:t>
            </a:r>
            <a:r>
              <a:rPr lang="en-GB" b="1" i="1" dirty="0" smtClean="0">
                <a:solidFill>
                  <a:srgbClr val="FF0000"/>
                </a:solidFill>
              </a:rPr>
              <a:t>‘real world’</a:t>
            </a:r>
            <a:endParaRPr lang="en-US" b="1" i="1" dirty="0">
              <a:solidFill>
                <a:srgbClr val="FF0000"/>
              </a:solidFill>
            </a:endParaRPr>
          </a:p>
          <a:p>
            <a:endParaRPr lang="en-GB" dirty="0"/>
          </a:p>
          <a:p>
            <a:pPr lvl="1"/>
            <a:endParaRPr lang="en-GB" sz="1800" b="1" dirty="0"/>
          </a:p>
        </p:txBody>
      </p:sp>
      <p:sp>
        <p:nvSpPr>
          <p:cNvPr id="4" name="Text Placeholder 3"/>
          <p:cNvSpPr>
            <a:spLocks noGrp="1"/>
          </p:cNvSpPr>
          <p:nvPr>
            <p:ph type="body" sz="quarter" idx="10"/>
          </p:nvPr>
        </p:nvSpPr>
        <p:spPr/>
        <p:txBody>
          <a:bodyPr/>
          <a:lstStyle/>
          <a:p>
            <a:pPr algn="ctr"/>
            <a:r>
              <a:rPr lang="en-GB" dirty="0" smtClean="0"/>
              <a:t>What is research impact? </a:t>
            </a:r>
            <a:endParaRPr lang="en-GB" dirty="0"/>
          </a:p>
        </p:txBody>
      </p:sp>
      <p:sp>
        <p:nvSpPr>
          <p:cNvPr id="2" name="Rectangle 1"/>
          <p:cNvSpPr/>
          <p:nvPr/>
        </p:nvSpPr>
        <p:spPr>
          <a:xfrm>
            <a:off x="520256" y="1196752"/>
            <a:ext cx="4051744"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a:ea typeface="+mn-ea"/>
                <a:cs typeface="+mn-cs"/>
              </a:rPr>
              <a:t>‘For the purposes of the REF, impact is defined as an effect on, change or benefit to the economy, society, culture, public policy or services, health, the environment or quality of life, beyond academia’</a:t>
            </a:r>
            <a:r>
              <a:rPr kumimoji="0" lang="en-GB" sz="1800" b="0" i="1" u="none" strike="noStrike" kern="1200" cap="none" spc="0" normalizeH="0" baseline="0" noProof="0" dirty="0">
                <a:ln>
                  <a:noFill/>
                </a:ln>
                <a:solidFill>
                  <a:srgbClr val="FFFFFF"/>
                </a:solidFill>
                <a:effectLst/>
                <a:uLnTx/>
                <a:uFillTx/>
                <a:latin typeface="Calibri"/>
                <a:ea typeface="+mn-ea"/>
                <a:cs typeface="+mn-cs"/>
              </a:rPr>
              <a:t> </a:t>
            </a:r>
            <a:endParaRPr kumimoji="0" lang="en-GB" sz="1800" b="0" i="1" u="none" strike="noStrike" kern="1200" cap="none" spc="0" normalizeH="0" baseline="0" noProof="0" dirty="0" smtClean="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smtClean="0">
                <a:ln>
                  <a:noFill/>
                </a:ln>
                <a:solidFill>
                  <a:srgbClr val="FFFFFF"/>
                </a:solidFill>
                <a:effectLst/>
                <a:uLnTx/>
                <a:uFillTx/>
                <a:latin typeface="Calibri"/>
                <a:ea typeface="+mn-ea"/>
                <a:cs typeface="+mn-cs"/>
              </a:rPr>
              <a:t>Research England (REF)</a:t>
            </a: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Rectangle 4"/>
          <p:cNvSpPr/>
          <p:nvPr/>
        </p:nvSpPr>
        <p:spPr>
          <a:xfrm>
            <a:off x="4716016" y="1196752"/>
            <a:ext cx="3940178" cy="2160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a:ea typeface="+mn-ea"/>
                <a:cs typeface="+mn-cs"/>
              </a:rPr>
              <a:t>'the demonstrable contribution that excellent research makes to society and the economy‘ </a:t>
            </a:r>
            <a:endParaRPr kumimoji="0" lang="en-GB" sz="1800" b="0" i="0" u="none" strike="noStrike" kern="1200" cap="none" spc="0" normalizeH="0" baseline="0" noProof="0" dirty="0" smtClean="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smtClean="0">
                <a:ln>
                  <a:noFill/>
                </a:ln>
                <a:solidFill>
                  <a:srgbClr val="FFFFFF"/>
                </a:solidFill>
                <a:effectLst/>
                <a:uLnTx/>
                <a:uFillTx/>
                <a:latin typeface="Calibri"/>
                <a:ea typeface="+mn-ea"/>
                <a:cs typeface="+mn-cs"/>
              </a:rPr>
              <a:t>UK Research and Innovation</a:t>
            </a:r>
            <a:endParaRPr kumimoji="0" lang="en-GB" sz="1800" b="0" i="1" u="none" strike="noStrike" kern="1200" cap="none" spc="0" normalizeH="0" baseline="0" noProof="0" dirty="0">
              <a:ln>
                <a:noFill/>
              </a:ln>
              <a:solidFill>
                <a:srgbClr val="FFFFFF"/>
              </a:solidFill>
              <a:effectLst/>
              <a:uLnTx/>
              <a:uFillTx/>
              <a:latin typeface="Calibri"/>
              <a:ea typeface="+mn-ea"/>
              <a:cs typeface="+mn-cs"/>
            </a:endParaRPr>
          </a:p>
        </p:txBody>
      </p:sp>
      <p:sp>
        <p:nvSpPr>
          <p:cNvPr id="8" name="TextBox 7"/>
          <p:cNvSpPr txBox="1"/>
          <p:nvPr/>
        </p:nvSpPr>
        <p:spPr>
          <a:xfrm>
            <a:off x="123729" y="5082486"/>
            <a:ext cx="89289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smtClean="0">
                <a:ln>
                  <a:noFill/>
                </a:ln>
                <a:solidFill>
                  <a:srgbClr val="002E5E"/>
                </a:solidFill>
                <a:effectLst/>
                <a:uLnTx/>
                <a:uFillTx/>
                <a:latin typeface="Calibri"/>
                <a:ea typeface="+mn-ea"/>
                <a:cs typeface="+mn-cs"/>
              </a:rPr>
              <a:t>Increased – Improved – Faster – Safer – Reduced – More – Cheaper – Less – Lower – Disrupted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err="1" smtClean="0">
                <a:ln>
                  <a:noFill/>
                </a:ln>
                <a:solidFill>
                  <a:srgbClr val="002E5E"/>
                </a:solidFill>
                <a:effectLst/>
                <a:uLnTx/>
                <a:uFillTx/>
                <a:latin typeface="Calibri"/>
                <a:ea typeface="+mn-ea"/>
                <a:cs typeface="+mn-cs"/>
              </a:rPr>
              <a:t>etc</a:t>
            </a:r>
            <a:endParaRPr kumimoji="0" lang="en-GB" sz="1800" b="0" i="1" u="none" strike="noStrike" kern="1200" cap="none" spc="0" normalizeH="0" baseline="0" noProof="0" dirty="0">
              <a:ln>
                <a:noFill/>
              </a:ln>
              <a:solidFill>
                <a:srgbClr val="002E5E"/>
              </a:solidFill>
              <a:effectLst/>
              <a:uLnTx/>
              <a:uFillTx/>
              <a:latin typeface="Calibri"/>
              <a:ea typeface="+mn-ea"/>
              <a:cs typeface="+mn-cs"/>
            </a:endParaRPr>
          </a:p>
        </p:txBody>
      </p:sp>
    </p:spTree>
    <p:extLst>
      <p:ext uri="{BB962C8B-B14F-4D97-AF65-F5344CB8AC3E}">
        <p14:creationId xmlns:p14="http://schemas.microsoft.com/office/powerpoint/2010/main" val="10633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Vertigo Ventures</a:t>
            </a:r>
            <a:endParaRPr lang="en-GB" dirty="0"/>
          </a:p>
        </p:txBody>
      </p:sp>
      <p:sp>
        <p:nvSpPr>
          <p:cNvPr id="3" name="Content Placeholder 2"/>
          <p:cNvSpPr>
            <a:spLocks noGrp="1"/>
          </p:cNvSpPr>
          <p:nvPr>
            <p:ph idx="1"/>
          </p:nvPr>
        </p:nvSpPr>
        <p:spPr>
          <a:xfrm>
            <a:off x="683816" y="1556792"/>
            <a:ext cx="8064897" cy="4897437"/>
          </a:xfrm>
        </p:spPr>
        <p:txBody>
          <a:bodyPr>
            <a:normAutofit/>
          </a:bodyPr>
          <a:lstStyle/>
          <a:p>
            <a:r>
              <a:rPr lang="en-GB" dirty="0" smtClean="0"/>
              <a:t>UN SDGs</a:t>
            </a:r>
          </a:p>
          <a:p>
            <a:pPr lvl="1"/>
            <a:r>
              <a:rPr lang="en-GB" dirty="0"/>
              <a:t>The </a:t>
            </a:r>
            <a:r>
              <a:rPr lang="en-GB" dirty="0" smtClean="0"/>
              <a:t>eleven </a:t>
            </a:r>
            <a:r>
              <a:rPr lang="en-GB" dirty="0"/>
              <a:t>optional SDGs that universities can report on are:</a:t>
            </a:r>
            <a:br>
              <a:rPr lang="en-GB" dirty="0"/>
            </a:br>
            <a:r>
              <a:rPr lang="en-GB" dirty="0"/>
              <a:t>• </a:t>
            </a:r>
            <a:r>
              <a:rPr lang="en-GB" dirty="0" smtClean="0"/>
              <a:t>SDG #</a:t>
            </a:r>
            <a:r>
              <a:rPr lang="en-GB" dirty="0"/>
              <a:t>3: Good Health and Well-Being</a:t>
            </a:r>
            <a:br>
              <a:rPr lang="en-GB" dirty="0"/>
            </a:br>
            <a:r>
              <a:rPr lang="en-GB" dirty="0"/>
              <a:t>• </a:t>
            </a:r>
            <a:r>
              <a:rPr lang="en-GB" dirty="0" smtClean="0"/>
              <a:t>SDG #</a:t>
            </a:r>
            <a:r>
              <a:rPr lang="en-GB" dirty="0"/>
              <a:t>4: Quality Education</a:t>
            </a:r>
            <a:br>
              <a:rPr lang="en-GB" dirty="0"/>
            </a:br>
            <a:r>
              <a:rPr lang="en-GB" dirty="0"/>
              <a:t>• </a:t>
            </a:r>
            <a:r>
              <a:rPr lang="en-GB" dirty="0" smtClean="0"/>
              <a:t>SDG #</a:t>
            </a:r>
            <a:r>
              <a:rPr lang="en-GB" dirty="0"/>
              <a:t>5: Gender Equality</a:t>
            </a:r>
            <a:br>
              <a:rPr lang="en-GB" dirty="0"/>
            </a:br>
            <a:r>
              <a:rPr lang="en-GB" dirty="0"/>
              <a:t>• </a:t>
            </a:r>
            <a:r>
              <a:rPr lang="en-GB" dirty="0" smtClean="0"/>
              <a:t>SDG #</a:t>
            </a:r>
            <a:r>
              <a:rPr lang="en-GB" dirty="0"/>
              <a:t>8: Decent Work and Economic Growth</a:t>
            </a:r>
            <a:br>
              <a:rPr lang="en-GB" dirty="0"/>
            </a:br>
            <a:r>
              <a:rPr lang="en-GB" dirty="0"/>
              <a:t>• </a:t>
            </a:r>
            <a:r>
              <a:rPr lang="en-GB" dirty="0" smtClean="0"/>
              <a:t>SDG #</a:t>
            </a:r>
            <a:r>
              <a:rPr lang="en-GB" dirty="0"/>
              <a:t>9: Industry, Innovation and Infrastructure</a:t>
            </a:r>
            <a:br>
              <a:rPr lang="en-GB" dirty="0"/>
            </a:br>
            <a:r>
              <a:rPr lang="en-GB" dirty="0"/>
              <a:t>• </a:t>
            </a:r>
            <a:r>
              <a:rPr lang="en-GB" dirty="0" smtClean="0"/>
              <a:t>SDG #</a:t>
            </a:r>
            <a:r>
              <a:rPr lang="en-GB" dirty="0"/>
              <a:t>10: Reduced Inequalities</a:t>
            </a:r>
            <a:br>
              <a:rPr lang="en-GB" dirty="0"/>
            </a:br>
            <a:r>
              <a:rPr lang="en-GB" dirty="0"/>
              <a:t>• </a:t>
            </a:r>
            <a:r>
              <a:rPr lang="en-GB" dirty="0" smtClean="0"/>
              <a:t>SDG #</a:t>
            </a:r>
            <a:r>
              <a:rPr lang="en-GB" dirty="0"/>
              <a:t>11: Sustainable Cities and Communities</a:t>
            </a:r>
            <a:br>
              <a:rPr lang="en-GB" dirty="0"/>
            </a:br>
            <a:r>
              <a:rPr lang="en-GB" dirty="0"/>
              <a:t>• </a:t>
            </a:r>
            <a:r>
              <a:rPr lang="en-GB" dirty="0" smtClean="0"/>
              <a:t>SDG #</a:t>
            </a:r>
            <a:r>
              <a:rPr lang="en-GB" dirty="0"/>
              <a:t>12: Responsible Consumption and Production</a:t>
            </a:r>
            <a:br>
              <a:rPr lang="en-GB" dirty="0"/>
            </a:br>
            <a:r>
              <a:rPr lang="en-GB" dirty="0"/>
              <a:t>• </a:t>
            </a:r>
            <a:r>
              <a:rPr lang="en-GB" dirty="0" smtClean="0"/>
              <a:t>SDG #</a:t>
            </a:r>
            <a:r>
              <a:rPr lang="en-GB" dirty="0"/>
              <a:t>13: Climate Action</a:t>
            </a:r>
            <a:br>
              <a:rPr lang="en-GB" dirty="0"/>
            </a:br>
            <a:r>
              <a:rPr lang="en-GB" dirty="0"/>
              <a:t>• </a:t>
            </a:r>
            <a:r>
              <a:rPr lang="en-GB" dirty="0" smtClean="0"/>
              <a:t>SDG #</a:t>
            </a:r>
            <a:r>
              <a:rPr lang="en-GB" dirty="0"/>
              <a:t>16: Peace, Justice and Strong </a:t>
            </a:r>
            <a:r>
              <a:rPr lang="en-GB" dirty="0" smtClean="0"/>
              <a:t>Institutions</a:t>
            </a:r>
            <a:r>
              <a:rPr lang="en-GB" dirty="0"/>
              <a:t/>
            </a:r>
            <a:br>
              <a:rPr lang="en-GB" dirty="0"/>
            </a:br>
            <a:r>
              <a:rPr lang="en-GB" dirty="0"/>
              <a:t>• </a:t>
            </a:r>
            <a:r>
              <a:rPr lang="en-GB" dirty="0" smtClean="0"/>
              <a:t>SDG #17: </a:t>
            </a:r>
            <a:r>
              <a:rPr lang="en-GB" dirty="0"/>
              <a:t>Partnerships for the goals</a:t>
            </a:r>
          </a:p>
          <a:p>
            <a:pPr lvl="1"/>
            <a:endParaRPr lang="en-GB" dirty="0" smtClean="0"/>
          </a:p>
        </p:txBody>
      </p:sp>
      <p:sp>
        <p:nvSpPr>
          <p:cNvPr id="4" name="Rectangle 3"/>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5" name="Picture 4"/>
          <p:cNvPicPr>
            <a:picLocks noChangeAspect="1"/>
          </p:cNvPicPr>
          <p:nvPr/>
        </p:nvPicPr>
        <p:blipFill>
          <a:blip r:embed="rId2"/>
          <a:stretch>
            <a:fillRect/>
          </a:stretch>
        </p:blipFill>
        <p:spPr>
          <a:xfrm>
            <a:off x="76835" y="6146982"/>
            <a:ext cx="1036916" cy="864097"/>
          </a:xfrm>
          <a:prstGeom prst="rect">
            <a:avLst/>
          </a:prstGeom>
        </p:spPr>
      </p:pic>
      <p:pic>
        <p:nvPicPr>
          <p:cNvPr id="6" name="Picture 5"/>
          <p:cNvPicPr>
            <a:picLocks noChangeAspect="1"/>
          </p:cNvPicPr>
          <p:nvPr/>
        </p:nvPicPr>
        <p:blipFill>
          <a:blip r:embed="rId3"/>
          <a:stretch>
            <a:fillRect/>
          </a:stretch>
        </p:blipFill>
        <p:spPr>
          <a:xfrm>
            <a:off x="5997017" y="6396373"/>
            <a:ext cx="1301674" cy="407858"/>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stretch>
            <a:fillRect/>
          </a:stretch>
        </p:blipFill>
        <p:spPr>
          <a:xfrm>
            <a:off x="4154954" y="6280735"/>
            <a:ext cx="915307" cy="732245"/>
          </a:xfrm>
          <a:prstGeom prst="rect">
            <a:avLst/>
          </a:prstGeom>
        </p:spPr>
      </p:pic>
    </p:spTree>
    <p:extLst>
      <p:ext uri="{BB962C8B-B14F-4D97-AF65-F5344CB8AC3E}">
        <p14:creationId xmlns:p14="http://schemas.microsoft.com/office/powerpoint/2010/main" val="22049608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Vertigo Ventures (THE)</a:t>
            </a:r>
            <a:endParaRPr lang="en-GB" dirty="0"/>
          </a:p>
        </p:txBody>
      </p:sp>
      <p:sp>
        <p:nvSpPr>
          <p:cNvPr id="4" name="Content Placeholder 3"/>
          <p:cNvSpPr>
            <a:spLocks noGrp="1"/>
          </p:cNvSpPr>
          <p:nvPr>
            <p:ph idx="1"/>
          </p:nvPr>
        </p:nvSpPr>
        <p:spPr/>
        <p:txBody>
          <a:bodyPr/>
          <a:lstStyle/>
          <a:p>
            <a:endParaRPr lang="en-GB" dirty="0" smtClean="0"/>
          </a:p>
          <a:p>
            <a:endParaRPr lang="en-GB" dirty="0"/>
          </a:p>
        </p:txBody>
      </p:sp>
      <p:pic>
        <p:nvPicPr>
          <p:cNvPr id="6" name="Picture 5"/>
          <p:cNvPicPr>
            <a:picLocks noChangeAspect="1"/>
          </p:cNvPicPr>
          <p:nvPr/>
        </p:nvPicPr>
        <p:blipFill>
          <a:blip r:embed="rId2"/>
          <a:stretch>
            <a:fillRect/>
          </a:stretch>
        </p:blipFill>
        <p:spPr>
          <a:xfrm>
            <a:off x="683568" y="1125538"/>
            <a:ext cx="4752528" cy="5255974"/>
          </a:xfrm>
          <a:prstGeom prst="rect">
            <a:avLst/>
          </a:prstGeom>
        </p:spPr>
      </p:pic>
      <p:sp>
        <p:nvSpPr>
          <p:cNvPr id="7" name="Rectangle 6"/>
          <p:cNvSpPr/>
          <p:nvPr/>
        </p:nvSpPr>
        <p:spPr>
          <a:xfrm>
            <a:off x="6074586" y="687884"/>
            <a:ext cx="2671016" cy="5693866"/>
          </a:xfrm>
          <a:prstGeom prst="rect">
            <a:avLst/>
          </a:prstGeom>
        </p:spPr>
        <p:txBody>
          <a:bodyPr wrap="square">
            <a:spAutoFit/>
          </a:bodyPr>
          <a:lstStyle/>
          <a:p>
            <a:r>
              <a:rPr lang="en-GB" sz="1400" b="1" dirty="0"/>
              <a:t>How is the ranking created?</a:t>
            </a:r>
          </a:p>
          <a:p>
            <a:endParaRPr lang="en-GB" sz="1400" dirty="0" smtClean="0"/>
          </a:p>
          <a:p>
            <a:r>
              <a:rPr lang="en-GB" sz="1400" dirty="0" smtClean="0"/>
              <a:t>A </a:t>
            </a:r>
            <a:r>
              <a:rPr lang="en-GB" sz="1400" dirty="0"/>
              <a:t>university’s final score in the overall table is calculated by combining its score in SDG 17 with its top three scores out of the remaining 10 SDGs. SDG 17 accounts for 22 per cent of the overall score, while the other SDGs each carry a weighting of 26 per cent. This means that different universities are scored based on a different set of SDGs, depending on their focus.</a:t>
            </a:r>
          </a:p>
          <a:p>
            <a:endParaRPr lang="en-GB" sz="1400" dirty="0" smtClean="0"/>
          </a:p>
          <a:p>
            <a:r>
              <a:rPr lang="en-GB" sz="1400" dirty="0" smtClean="0"/>
              <a:t>The </a:t>
            </a:r>
            <a:r>
              <a:rPr lang="en-GB" sz="1400" dirty="0"/>
              <a:t>score from each SDG is scaled so that the highest score in each SDG in the overall calculation is 100. This is to adjust for minor differences in the scoring range in each SDG and to ensure that universities are treated equitably whichever SDGs they have provided data for.</a:t>
            </a:r>
          </a:p>
        </p:txBody>
      </p:sp>
      <p:sp>
        <p:nvSpPr>
          <p:cNvPr id="8" name="Rectangle 7"/>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9" name="Picture 8"/>
          <p:cNvPicPr>
            <a:picLocks noChangeAspect="1"/>
          </p:cNvPicPr>
          <p:nvPr/>
        </p:nvPicPr>
        <p:blipFill>
          <a:blip r:embed="rId3"/>
          <a:stretch>
            <a:fillRect/>
          </a:stretch>
        </p:blipFill>
        <p:spPr>
          <a:xfrm>
            <a:off x="76835" y="6146982"/>
            <a:ext cx="1036916" cy="864097"/>
          </a:xfrm>
          <a:prstGeom prst="rect">
            <a:avLst/>
          </a:prstGeom>
        </p:spPr>
      </p:pic>
      <p:pic>
        <p:nvPicPr>
          <p:cNvPr id="10" name="Picture 9"/>
          <p:cNvPicPr>
            <a:picLocks noChangeAspect="1"/>
          </p:cNvPicPr>
          <p:nvPr/>
        </p:nvPicPr>
        <p:blipFill>
          <a:blip r:embed="rId4"/>
          <a:stretch>
            <a:fillRect/>
          </a:stretch>
        </p:blipFill>
        <p:spPr>
          <a:xfrm>
            <a:off x="5997017" y="6396373"/>
            <a:ext cx="1301674" cy="407858"/>
          </a:xfrm>
          <a:prstGeom prst="rect">
            <a:avLst/>
          </a:prstGeom>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6"/>
          <a:stretch>
            <a:fillRect/>
          </a:stretch>
        </p:blipFill>
        <p:spPr>
          <a:xfrm>
            <a:off x="4154954" y="6280735"/>
            <a:ext cx="915307" cy="732245"/>
          </a:xfrm>
          <a:prstGeom prst="rect">
            <a:avLst/>
          </a:prstGeom>
        </p:spPr>
      </p:pic>
    </p:spTree>
    <p:extLst>
      <p:ext uri="{BB962C8B-B14F-4D97-AF65-F5344CB8AC3E}">
        <p14:creationId xmlns:p14="http://schemas.microsoft.com/office/powerpoint/2010/main" val="6074159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899591" y="1556792"/>
            <a:ext cx="7849121" cy="4897437"/>
          </a:xfrm>
        </p:spPr>
        <p:txBody>
          <a:bodyPr>
            <a:normAutofit/>
          </a:bodyPr>
          <a:lstStyle/>
          <a:p>
            <a:r>
              <a:rPr lang="en-GB" dirty="0" smtClean="0"/>
              <a:t>Why do you want to measure / assess impact?</a:t>
            </a:r>
          </a:p>
          <a:p>
            <a:r>
              <a:rPr lang="en-GB" dirty="0" smtClean="0"/>
              <a:t>What data do you have / can you </a:t>
            </a:r>
            <a:r>
              <a:rPr lang="en-GB" dirty="0" smtClean="0"/>
              <a:t>get?</a:t>
            </a:r>
            <a:endParaRPr lang="en-GB" dirty="0" smtClean="0"/>
          </a:p>
          <a:p>
            <a:r>
              <a:rPr lang="en-GB" dirty="0" smtClean="0"/>
              <a:t>What is </a:t>
            </a:r>
            <a:r>
              <a:rPr lang="en-GB" dirty="0" smtClean="0"/>
              <a:t>missing?</a:t>
            </a:r>
          </a:p>
          <a:p>
            <a:endParaRPr lang="en-GB" dirty="0" smtClean="0"/>
          </a:p>
          <a:p>
            <a:r>
              <a:rPr lang="en-GB" dirty="0" smtClean="0"/>
              <a:t>Responsible </a:t>
            </a:r>
            <a:r>
              <a:rPr lang="en-GB" dirty="0" smtClean="0"/>
              <a:t>Impact </a:t>
            </a:r>
            <a:r>
              <a:rPr lang="en-GB" dirty="0" smtClean="0"/>
              <a:t>Culture…?</a:t>
            </a:r>
            <a:endParaRPr lang="en-GB" dirty="0" smtClean="0"/>
          </a:p>
          <a:p>
            <a:r>
              <a:rPr lang="en-GB" dirty="0" smtClean="0"/>
              <a:t>How will you approach </a:t>
            </a:r>
            <a:r>
              <a:rPr lang="en-GB" dirty="0" smtClean="0"/>
              <a:t>it?</a:t>
            </a:r>
            <a:endParaRPr lang="en-GB" dirty="0" smtClean="0"/>
          </a:p>
          <a:p>
            <a:r>
              <a:rPr lang="en-GB" dirty="0" smtClean="0"/>
              <a:t>How will you embed </a:t>
            </a:r>
            <a:r>
              <a:rPr lang="en-GB" dirty="0" smtClean="0"/>
              <a:t>it?</a:t>
            </a:r>
            <a:endParaRPr lang="en-GB" dirty="0" smtClean="0"/>
          </a:p>
          <a:p>
            <a:r>
              <a:rPr lang="en-GB" dirty="0" smtClean="0"/>
              <a:t>How will you uphold </a:t>
            </a:r>
            <a:r>
              <a:rPr lang="en-GB" dirty="0" smtClean="0"/>
              <a:t>it?</a:t>
            </a:r>
            <a:endParaRPr lang="en-GB" dirty="0" smtClean="0"/>
          </a:p>
        </p:txBody>
      </p:sp>
      <p:sp>
        <p:nvSpPr>
          <p:cNvPr id="4" name="Rectangle 3"/>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5" name="Picture 4"/>
          <p:cNvPicPr>
            <a:picLocks noChangeAspect="1"/>
          </p:cNvPicPr>
          <p:nvPr/>
        </p:nvPicPr>
        <p:blipFill>
          <a:blip r:embed="rId2"/>
          <a:stretch>
            <a:fillRect/>
          </a:stretch>
        </p:blipFill>
        <p:spPr>
          <a:xfrm>
            <a:off x="76835" y="6146982"/>
            <a:ext cx="1036916" cy="864097"/>
          </a:xfrm>
          <a:prstGeom prst="rect">
            <a:avLst/>
          </a:prstGeom>
        </p:spPr>
      </p:pic>
      <p:pic>
        <p:nvPicPr>
          <p:cNvPr id="6" name="Picture 5"/>
          <p:cNvPicPr>
            <a:picLocks noChangeAspect="1"/>
          </p:cNvPicPr>
          <p:nvPr/>
        </p:nvPicPr>
        <p:blipFill>
          <a:blip r:embed="rId3"/>
          <a:stretch>
            <a:fillRect/>
          </a:stretch>
        </p:blipFill>
        <p:spPr>
          <a:xfrm>
            <a:off x="5997017" y="6396373"/>
            <a:ext cx="1301674" cy="407858"/>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stretch>
            <a:fillRect/>
          </a:stretch>
        </p:blipFill>
        <p:spPr>
          <a:xfrm>
            <a:off x="4154954" y="6280735"/>
            <a:ext cx="915307" cy="732245"/>
          </a:xfrm>
          <a:prstGeom prst="rect">
            <a:avLst/>
          </a:prstGeom>
        </p:spPr>
      </p:pic>
    </p:spTree>
    <p:extLst>
      <p:ext uri="{BB962C8B-B14F-4D97-AF65-F5344CB8AC3E}">
        <p14:creationId xmlns:p14="http://schemas.microsoft.com/office/powerpoint/2010/main" val="24245218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5724128" y="620690"/>
            <a:ext cx="3419871" cy="1008113"/>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lnSpc>
                <a:spcPct val="80000"/>
              </a:lnSpc>
              <a:spcBef>
                <a:spcPct val="0"/>
              </a:spcBef>
              <a:spcAft>
                <a:spcPct val="0"/>
              </a:spcAft>
              <a:defRPr sz="1200" b="0" baseline="0">
                <a:solidFill>
                  <a:schemeClr val="tx2"/>
                </a:solidFill>
                <a:latin typeface="Arial" panose="020B0604020202020204" pitchFamily="34" charset="0"/>
                <a:ea typeface="+mn-ea"/>
                <a:cs typeface="Arial" panose="020B0604020202020204" pitchFamily="34" charset="0"/>
              </a:defRPr>
            </a:lvl1pPr>
            <a:lvl2pPr marL="630238" indent="-295275" algn="l" rtl="0" fontAlgn="ctr">
              <a:spcBef>
                <a:spcPct val="20000"/>
              </a:spcBef>
              <a:spcAft>
                <a:spcPct val="0"/>
              </a:spcAft>
              <a:buClr>
                <a:schemeClr val="accent1"/>
              </a:buClr>
              <a:buSzPct val="150000"/>
              <a:buChar char="•"/>
              <a:defRPr sz="2000">
                <a:solidFill>
                  <a:schemeClr val="tx1"/>
                </a:solidFill>
                <a:latin typeface="+mn-lt"/>
                <a:cs typeface="+mn-cs"/>
              </a:defRPr>
            </a:lvl2pPr>
            <a:lvl3pPr marL="914400" indent="-196850" algn="l" rtl="0" fontAlgn="ctr">
              <a:spcBef>
                <a:spcPct val="20000"/>
              </a:spcBef>
              <a:spcAft>
                <a:spcPct val="0"/>
              </a:spcAft>
              <a:buFont typeface="Arial" charset="0"/>
              <a:buChar char="–"/>
              <a:defRPr>
                <a:solidFill>
                  <a:schemeClr val="tx1"/>
                </a:solidFill>
                <a:latin typeface="+mn-lt"/>
                <a:cs typeface="+mn-cs"/>
              </a:defRPr>
            </a:lvl3pPr>
            <a:lvl4pPr marL="1181100" indent="-211138" algn="l" rtl="0" fontAlgn="ctr">
              <a:spcBef>
                <a:spcPct val="20000"/>
              </a:spcBef>
              <a:spcAft>
                <a:spcPct val="0"/>
              </a:spcAft>
              <a:buFont typeface="Wingdings" pitchFamily="2" charset="2"/>
              <a:buChar char="§"/>
              <a:defRPr sz="1600">
                <a:solidFill>
                  <a:schemeClr val="tx1"/>
                </a:solidFill>
                <a:latin typeface="+mn-lt"/>
                <a:cs typeface="+mn-cs"/>
              </a:defRPr>
            </a:lvl4pPr>
            <a:lvl5pPr marL="2611438" indent="-228600" algn="l" rtl="0" fontAlgn="base">
              <a:spcBef>
                <a:spcPct val="20000"/>
              </a:spcBef>
              <a:spcAft>
                <a:spcPct val="0"/>
              </a:spcAft>
              <a:buChar char="»"/>
              <a:defRPr sz="1400">
                <a:solidFill>
                  <a:schemeClr val="tx1"/>
                </a:solidFill>
                <a:latin typeface="+mn-lt"/>
                <a:cs typeface="+mn-cs"/>
              </a:defRPr>
            </a:lvl5pPr>
            <a:lvl6pPr marL="3068638" indent="-228600" algn="l" rtl="0" fontAlgn="base">
              <a:spcBef>
                <a:spcPct val="20000"/>
              </a:spcBef>
              <a:spcAft>
                <a:spcPct val="0"/>
              </a:spcAft>
              <a:buChar char="»"/>
              <a:defRPr sz="1400">
                <a:solidFill>
                  <a:schemeClr val="tx1"/>
                </a:solidFill>
                <a:latin typeface="+mn-lt"/>
                <a:cs typeface="+mn-cs"/>
              </a:defRPr>
            </a:lvl6pPr>
            <a:lvl7pPr marL="3525838" indent="-228600" algn="l" rtl="0" fontAlgn="base">
              <a:spcBef>
                <a:spcPct val="20000"/>
              </a:spcBef>
              <a:spcAft>
                <a:spcPct val="0"/>
              </a:spcAft>
              <a:buChar char="»"/>
              <a:defRPr sz="1400">
                <a:solidFill>
                  <a:schemeClr val="tx1"/>
                </a:solidFill>
                <a:latin typeface="+mn-lt"/>
                <a:cs typeface="+mn-cs"/>
              </a:defRPr>
            </a:lvl7pPr>
            <a:lvl8pPr marL="3983038" indent="-228600" algn="l" rtl="0" fontAlgn="base">
              <a:spcBef>
                <a:spcPct val="20000"/>
              </a:spcBef>
              <a:spcAft>
                <a:spcPct val="0"/>
              </a:spcAft>
              <a:buChar char="»"/>
              <a:defRPr sz="1400">
                <a:solidFill>
                  <a:schemeClr val="tx1"/>
                </a:solidFill>
                <a:latin typeface="+mn-lt"/>
                <a:cs typeface="+mn-cs"/>
              </a:defRPr>
            </a:lvl8pPr>
            <a:lvl9pPr marL="4440238" indent="-228600" algn="l" rtl="0" fontAlgn="base">
              <a:spcBef>
                <a:spcPct val="20000"/>
              </a:spcBef>
              <a:spcAft>
                <a:spcPct val="0"/>
              </a:spcAft>
              <a:buChar char="»"/>
              <a:defRPr sz="1400">
                <a:solidFill>
                  <a:schemeClr val="tx1"/>
                </a:solidFill>
                <a:latin typeface="+mn-lt"/>
                <a:cs typeface="+mn-cs"/>
              </a:defRPr>
            </a:lvl9pPr>
          </a:lstStyle>
          <a:p>
            <a:r>
              <a:rPr lang="en-US" sz="1700" kern="0" dirty="0">
                <a:latin typeface="Century Schoolbook" panose="02040604050505020304" pitchFamily="18" charset="0"/>
              </a:rPr>
              <a:t>orcid.org/0000-0003-4094-3719</a:t>
            </a:r>
          </a:p>
          <a:p>
            <a:endParaRPr lang="en-US" sz="1700" kern="0" dirty="0">
              <a:latin typeface="Century Schoolbook" panose="02040604050505020304" pitchFamily="18" charset="0"/>
            </a:endParaRPr>
          </a:p>
          <a:p>
            <a:endParaRPr lang="en-US" sz="1700" kern="0" dirty="0">
              <a:latin typeface="Century Schoolbook" panose="02040604050505020304" pitchFamily="18" charset="0"/>
            </a:endParaRPr>
          </a:p>
          <a:p>
            <a:r>
              <a:rPr lang="en-US" sz="1700" kern="0" dirty="0">
                <a:latin typeface="Century Schoolbook" panose="02040604050505020304" pitchFamily="18" charset="0"/>
              </a:rPr>
              <a:t>@</a:t>
            </a:r>
            <a:r>
              <a:rPr lang="en-US" sz="1700" kern="0" dirty="0" err="1">
                <a:latin typeface="Century Schoolbook" panose="02040604050505020304" pitchFamily="18" charset="0"/>
              </a:rPr>
              <a:t>SimonRKerridge</a:t>
            </a:r>
            <a:endParaRPr lang="en-GB" sz="1700" i="1" kern="0" dirty="0">
              <a:latin typeface="Century Schoolbook" panose="02040604050505020304" pitchFamily="18"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112" y="1044473"/>
            <a:ext cx="622791" cy="646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547" y="461279"/>
            <a:ext cx="566788" cy="602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1916832"/>
            <a:ext cx="1506501" cy="1665668"/>
          </a:xfrm>
          <a:prstGeom prst="rect">
            <a:avLst/>
          </a:prstGeom>
        </p:spPr>
      </p:pic>
      <p:sp>
        <p:nvSpPr>
          <p:cNvPr id="7" name="Rectangle 3"/>
          <p:cNvSpPr txBox="1">
            <a:spLocks noChangeArrowheads="1"/>
          </p:cNvSpPr>
          <p:nvPr/>
        </p:nvSpPr>
        <p:spPr bwMode="auto">
          <a:xfrm>
            <a:off x="1551720" y="3805666"/>
            <a:ext cx="7056784" cy="864096"/>
          </a:xfrm>
          <a:prstGeom prst="rect">
            <a:avLst/>
          </a:prstGeom>
          <a:solidFill>
            <a:srgbClr val="FFFFFF"/>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lnSpc>
                <a:spcPct val="80000"/>
              </a:lnSpc>
              <a:spcBef>
                <a:spcPct val="0"/>
              </a:spcBef>
              <a:spcAft>
                <a:spcPct val="0"/>
              </a:spcAft>
              <a:defRPr sz="1200" b="0" baseline="0">
                <a:solidFill>
                  <a:schemeClr val="tx2"/>
                </a:solidFill>
                <a:latin typeface="Arial" panose="020B0604020202020204" pitchFamily="34" charset="0"/>
                <a:ea typeface="+mn-ea"/>
                <a:cs typeface="Arial" panose="020B0604020202020204" pitchFamily="34" charset="0"/>
              </a:defRPr>
            </a:lvl1pPr>
            <a:lvl2pPr marL="630238" indent="-295275" algn="l" rtl="0" fontAlgn="ctr">
              <a:spcBef>
                <a:spcPct val="20000"/>
              </a:spcBef>
              <a:spcAft>
                <a:spcPct val="0"/>
              </a:spcAft>
              <a:buClr>
                <a:schemeClr val="accent1"/>
              </a:buClr>
              <a:buSzPct val="150000"/>
              <a:buChar char="•"/>
              <a:defRPr sz="2000">
                <a:solidFill>
                  <a:schemeClr val="tx1"/>
                </a:solidFill>
                <a:latin typeface="+mn-lt"/>
                <a:cs typeface="+mn-cs"/>
              </a:defRPr>
            </a:lvl2pPr>
            <a:lvl3pPr marL="914400" indent="-196850" algn="l" rtl="0" fontAlgn="ctr">
              <a:spcBef>
                <a:spcPct val="20000"/>
              </a:spcBef>
              <a:spcAft>
                <a:spcPct val="0"/>
              </a:spcAft>
              <a:buFont typeface="Arial" charset="0"/>
              <a:buChar char="–"/>
              <a:defRPr>
                <a:solidFill>
                  <a:schemeClr val="tx1"/>
                </a:solidFill>
                <a:latin typeface="+mn-lt"/>
                <a:cs typeface="+mn-cs"/>
              </a:defRPr>
            </a:lvl3pPr>
            <a:lvl4pPr marL="1181100" indent="-211138" algn="l" rtl="0" fontAlgn="ctr">
              <a:spcBef>
                <a:spcPct val="20000"/>
              </a:spcBef>
              <a:spcAft>
                <a:spcPct val="0"/>
              </a:spcAft>
              <a:buFont typeface="Wingdings" pitchFamily="2" charset="2"/>
              <a:buChar char="§"/>
              <a:defRPr sz="1600">
                <a:solidFill>
                  <a:schemeClr val="tx1"/>
                </a:solidFill>
                <a:latin typeface="+mn-lt"/>
                <a:cs typeface="+mn-cs"/>
              </a:defRPr>
            </a:lvl4pPr>
            <a:lvl5pPr marL="2611438" indent="-228600" algn="l" rtl="0" fontAlgn="base">
              <a:spcBef>
                <a:spcPct val="20000"/>
              </a:spcBef>
              <a:spcAft>
                <a:spcPct val="0"/>
              </a:spcAft>
              <a:buChar char="»"/>
              <a:defRPr sz="1400">
                <a:solidFill>
                  <a:schemeClr val="tx1"/>
                </a:solidFill>
                <a:latin typeface="+mn-lt"/>
                <a:cs typeface="+mn-cs"/>
              </a:defRPr>
            </a:lvl5pPr>
            <a:lvl6pPr marL="3068638" indent="-228600" algn="l" rtl="0" fontAlgn="base">
              <a:spcBef>
                <a:spcPct val="20000"/>
              </a:spcBef>
              <a:spcAft>
                <a:spcPct val="0"/>
              </a:spcAft>
              <a:buChar char="»"/>
              <a:defRPr sz="1400">
                <a:solidFill>
                  <a:schemeClr val="tx1"/>
                </a:solidFill>
                <a:latin typeface="+mn-lt"/>
                <a:cs typeface="+mn-cs"/>
              </a:defRPr>
            </a:lvl6pPr>
            <a:lvl7pPr marL="3525838" indent="-228600" algn="l" rtl="0" fontAlgn="base">
              <a:spcBef>
                <a:spcPct val="20000"/>
              </a:spcBef>
              <a:spcAft>
                <a:spcPct val="0"/>
              </a:spcAft>
              <a:buChar char="»"/>
              <a:defRPr sz="1400">
                <a:solidFill>
                  <a:schemeClr val="tx1"/>
                </a:solidFill>
                <a:latin typeface="+mn-lt"/>
                <a:cs typeface="+mn-cs"/>
              </a:defRPr>
            </a:lvl7pPr>
            <a:lvl8pPr marL="3983038" indent="-228600" algn="l" rtl="0" fontAlgn="base">
              <a:spcBef>
                <a:spcPct val="20000"/>
              </a:spcBef>
              <a:spcAft>
                <a:spcPct val="0"/>
              </a:spcAft>
              <a:buChar char="»"/>
              <a:defRPr sz="1400">
                <a:solidFill>
                  <a:schemeClr val="tx1"/>
                </a:solidFill>
                <a:latin typeface="+mn-lt"/>
                <a:cs typeface="+mn-cs"/>
              </a:defRPr>
            </a:lvl8pPr>
            <a:lvl9pPr marL="4440238" indent="-228600" algn="l" rtl="0" fontAlgn="base">
              <a:spcBef>
                <a:spcPct val="20000"/>
              </a:spcBef>
              <a:spcAft>
                <a:spcPct val="0"/>
              </a:spcAft>
              <a:buChar char="»"/>
              <a:defRPr sz="1400">
                <a:solidFill>
                  <a:schemeClr val="tx1"/>
                </a:solidFill>
                <a:latin typeface="+mn-lt"/>
                <a:cs typeface="+mn-cs"/>
              </a:defRPr>
            </a:lvl9pPr>
          </a:lstStyle>
          <a:p>
            <a:r>
              <a:rPr lang="en-US" sz="4000" kern="0" dirty="0">
                <a:latin typeface="Century Schoolbook" panose="02040604050505020304" pitchFamily="18" charset="0"/>
              </a:rPr>
              <a:t>s.r.kerridge@kent.ac.uk</a:t>
            </a:r>
          </a:p>
          <a:p>
            <a:endParaRPr lang="en-US" sz="2400" i="1" kern="0" dirty="0">
              <a:latin typeface="Century Schoolbook" panose="02040604050505020304" pitchFamily="18" charset="0"/>
            </a:endParaRPr>
          </a:p>
          <a:p>
            <a:r>
              <a:rPr lang="en-US" sz="2400" i="1" kern="0" dirty="0" err="1">
                <a:latin typeface="Century Schoolbook" panose="02040604050505020304" pitchFamily="18" charset="0"/>
              </a:rPr>
              <a:t>Dr</a:t>
            </a:r>
            <a:r>
              <a:rPr lang="en-US" sz="2400" i="1" kern="0" dirty="0">
                <a:latin typeface="Century Schoolbook" panose="02040604050505020304" pitchFamily="18" charset="0"/>
              </a:rPr>
              <a:t> Simon Kerridge</a:t>
            </a:r>
          </a:p>
          <a:p>
            <a:r>
              <a:rPr lang="en-US" sz="2400" i="1" kern="0" dirty="0">
                <a:latin typeface="Century Schoolbook" panose="02040604050505020304" pitchFamily="18" charset="0"/>
              </a:rPr>
              <a:t>Director of Research Services</a:t>
            </a:r>
          </a:p>
        </p:txBody>
      </p:sp>
      <p:sp>
        <p:nvSpPr>
          <p:cNvPr id="8" name="Rectangle 7"/>
          <p:cNvSpPr/>
          <p:nvPr/>
        </p:nvSpPr>
        <p:spPr>
          <a:xfrm>
            <a:off x="-972616" y="6519966"/>
            <a:ext cx="7388772" cy="307777"/>
          </a:xfrm>
          <a:prstGeom prst="rect">
            <a:avLst/>
          </a:prstGeom>
        </p:spPr>
        <p:txBody>
          <a:bodyPr wrap="square">
            <a:spAutoFit/>
          </a:bodyPr>
          <a:lstStyle/>
          <a:p>
            <a:pPr defTabSz="457200"/>
            <a:r>
              <a:rPr lang="en-GB" sz="1400" b="1" dirty="0">
                <a:solidFill>
                  <a:srgbClr val="000000"/>
                </a:solidFill>
              </a:rPr>
              <a:t>       				    	   @</a:t>
            </a:r>
            <a:r>
              <a:rPr lang="en-GB" sz="1400" b="1" dirty="0" err="1">
                <a:solidFill>
                  <a:srgbClr val="000000"/>
                </a:solidFill>
              </a:rPr>
              <a:t>SimonRKerridge</a:t>
            </a:r>
            <a:r>
              <a:rPr lang="en-GB" sz="1400" dirty="0">
                <a:solidFill>
                  <a:srgbClr val="000000"/>
                </a:solidFill>
              </a:rPr>
              <a:t>   </a:t>
            </a:r>
            <a:r>
              <a:rPr lang="en-GB" sz="1400" dirty="0" smtClean="0">
                <a:solidFill>
                  <a:srgbClr val="000000"/>
                </a:solidFill>
              </a:rPr>
              <a:t> </a:t>
            </a:r>
            <a:r>
              <a:rPr lang="en-GB" sz="1400" dirty="0">
                <a:solidFill>
                  <a:srgbClr val="000000"/>
                </a:solidFill>
              </a:rPr>
              <a:t>earma.org                     casrai.org </a:t>
            </a:r>
          </a:p>
        </p:txBody>
      </p:sp>
      <p:pic>
        <p:nvPicPr>
          <p:cNvPr id="9" name="Picture 8"/>
          <p:cNvPicPr>
            <a:picLocks noChangeAspect="1"/>
          </p:cNvPicPr>
          <p:nvPr/>
        </p:nvPicPr>
        <p:blipFill>
          <a:blip r:embed="rId6"/>
          <a:stretch>
            <a:fillRect/>
          </a:stretch>
        </p:blipFill>
        <p:spPr>
          <a:xfrm>
            <a:off x="76835" y="6146982"/>
            <a:ext cx="1036916" cy="864097"/>
          </a:xfrm>
          <a:prstGeom prst="rect">
            <a:avLst/>
          </a:prstGeom>
        </p:spPr>
      </p:pic>
      <p:pic>
        <p:nvPicPr>
          <p:cNvPr id="10" name="Picture 9"/>
          <p:cNvPicPr>
            <a:picLocks noChangeAspect="1"/>
          </p:cNvPicPr>
          <p:nvPr/>
        </p:nvPicPr>
        <p:blipFill>
          <a:blip r:embed="rId7"/>
          <a:stretch>
            <a:fillRect/>
          </a:stretch>
        </p:blipFill>
        <p:spPr>
          <a:xfrm>
            <a:off x="5997017" y="6396373"/>
            <a:ext cx="1301674" cy="407858"/>
          </a:xfrm>
          <a:prstGeom prst="rect">
            <a:avLst/>
          </a:prstGeom>
        </p:spPr>
      </p:pic>
      <p:pic>
        <p:nvPicPr>
          <p:cNvPr id="1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15826" y="6465677"/>
            <a:ext cx="376271" cy="367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9"/>
          <a:stretch>
            <a:fillRect/>
          </a:stretch>
        </p:blipFill>
        <p:spPr>
          <a:xfrm>
            <a:off x="4154954" y="6280735"/>
            <a:ext cx="915307" cy="732245"/>
          </a:xfrm>
          <a:prstGeom prst="rect">
            <a:avLst/>
          </a:prstGeom>
        </p:spPr>
      </p:pic>
    </p:spTree>
    <p:extLst>
      <p:ext uri="{BB962C8B-B14F-4D97-AF65-F5344CB8AC3E}">
        <p14:creationId xmlns:p14="http://schemas.microsoft.com/office/powerpoint/2010/main" val="4959988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GB" dirty="0" smtClean="0"/>
              <a:t>The VERY shorthand version </a:t>
            </a:r>
            <a:r>
              <a:rPr lang="en-GB" sz="1800" i="1" dirty="0" smtClean="0"/>
              <a:t>(*overly simplified and subject to disciplinary nuance, critical discourse, ethical reflections…..)</a:t>
            </a:r>
            <a:endParaRPr lang="en-GB" sz="1800" i="1" dirty="0"/>
          </a:p>
        </p:txBody>
      </p:sp>
      <p:sp>
        <p:nvSpPr>
          <p:cNvPr id="4" name="Rectangle 3"/>
          <p:cNvSpPr/>
          <p:nvPr/>
        </p:nvSpPr>
        <p:spPr>
          <a:xfrm>
            <a:off x="4305960" y="1844824"/>
            <a:ext cx="504056" cy="37144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9" name="TextBox 8"/>
          <p:cNvSpPr txBox="1"/>
          <p:nvPr/>
        </p:nvSpPr>
        <p:spPr>
          <a:xfrm>
            <a:off x="6123648" y="2442320"/>
            <a:ext cx="223224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smtClean="0">
                <a:ln>
                  <a:noFill/>
                </a:ln>
                <a:solidFill>
                  <a:srgbClr val="002E5E"/>
                </a:solidFill>
                <a:effectLst/>
                <a:uLnTx/>
                <a:uFillTx/>
                <a:latin typeface="Calibri"/>
                <a:ea typeface="+mn-ea"/>
                <a:cs typeface="+mn-cs"/>
              </a:rPr>
              <a:t>Effects felt here</a:t>
            </a:r>
            <a:endParaRPr kumimoji="0" lang="en-GB" sz="1800" b="0" i="1" u="none" strike="noStrike" kern="1200" cap="none" spc="0" normalizeH="0" baseline="0" noProof="0" dirty="0">
              <a:ln>
                <a:noFill/>
              </a:ln>
              <a:solidFill>
                <a:srgbClr val="002E5E"/>
              </a:solidFill>
              <a:effectLst/>
              <a:uLnTx/>
              <a:uFillTx/>
              <a:latin typeface="Calibri"/>
              <a:ea typeface="+mn-ea"/>
              <a:cs typeface="+mn-cs"/>
            </a:endParaRPr>
          </a:p>
        </p:txBody>
      </p:sp>
      <p:sp>
        <p:nvSpPr>
          <p:cNvPr id="14" name="TextBox 13"/>
          <p:cNvSpPr txBox="1"/>
          <p:nvPr/>
        </p:nvSpPr>
        <p:spPr>
          <a:xfrm>
            <a:off x="4218893" y="2363861"/>
            <a:ext cx="738664" cy="2334218"/>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smtClean="0">
                <a:ln>
                  <a:noFill/>
                </a:ln>
                <a:solidFill>
                  <a:srgbClr val="FFFFFF"/>
                </a:solidFill>
                <a:effectLst/>
                <a:uLnTx/>
                <a:uFillTx/>
                <a:latin typeface="Calibri"/>
                <a:ea typeface="+mn-ea"/>
                <a:cs typeface="+mn-cs"/>
              </a:rPr>
              <a:t>“The wall” </a:t>
            </a:r>
            <a:endParaRPr kumimoji="0" lang="en-GB" sz="36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6" name="TextBox 15"/>
          <p:cNvSpPr txBox="1"/>
          <p:nvPr/>
        </p:nvSpPr>
        <p:spPr>
          <a:xfrm>
            <a:off x="1325918" y="4855173"/>
            <a:ext cx="11768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E7E6E6">
                    <a:lumMod val="10000"/>
                  </a:srgbClr>
                </a:solidFill>
                <a:effectLst/>
                <a:uLnTx/>
                <a:uFillTx/>
                <a:latin typeface="Calibri"/>
                <a:ea typeface="+mn-ea"/>
                <a:cs typeface="+mn-cs"/>
              </a:rPr>
              <a:t>University</a:t>
            </a:r>
            <a:r>
              <a:rPr kumimoji="0" lang="en-GB" sz="1800" b="0" i="0" u="none" strike="noStrike" kern="1200" cap="none" spc="0" normalizeH="0" baseline="0" noProof="0" dirty="0" smtClean="0">
                <a:ln>
                  <a:noFill/>
                </a:ln>
                <a:solidFill>
                  <a:srgbClr val="E7E6E6">
                    <a:lumMod val="10000"/>
                  </a:srgbClr>
                </a:solidFill>
                <a:effectLst/>
                <a:uLnTx/>
                <a:uFillTx/>
                <a:latin typeface="Calibri"/>
                <a:ea typeface="+mn-ea"/>
                <a:cs typeface="+mn-cs"/>
              </a:rPr>
              <a:t> </a:t>
            </a:r>
            <a:endParaRPr kumimoji="0" lang="en-GB" sz="1800" b="0" i="0" u="none" strike="noStrike" kern="1200" cap="none" spc="0" normalizeH="0" baseline="0" noProof="0" dirty="0">
              <a:ln>
                <a:noFill/>
              </a:ln>
              <a:solidFill>
                <a:srgbClr val="E7E6E6">
                  <a:lumMod val="10000"/>
                </a:srgbClr>
              </a:solidFill>
              <a:effectLst/>
              <a:uLnTx/>
              <a:uFillTx/>
              <a:latin typeface="Calibri"/>
              <a:ea typeface="+mn-ea"/>
              <a:cs typeface="+mn-cs"/>
            </a:endParaRPr>
          </a:p>
        </p:txBody>
      </p:sp>
      <p:sp>
        <p:nvSpPr>
          <p:cNvPr id="19" name="TextBox 18"/>
          <p:cNvSpPr txBox="1"/>
          <p:nvPr/>
        </p:nvSpPr>
        <p:spPr>
          <a:xfrm>
            <a:off x="10319945" y="4723487"/>
            <a:ext cx="1139651" cy="364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E7E6E6">
                    <a:lumMod val="10000"/>
                  </a:srgbClr>
                </a:solidFill>
                <a:effectLst/>
                <a:uLnTx/>
                <a:uFillTx/>
                <a:latin typeface="Calibri"/>
                <a:ea typeface="+mn-ea"/>
                <a:cs typeface="+mn-cs"/>
              </a:rPr>
              <a:t>Society</a:t>
            </a:r>
            <a:endParaRPr kumimoji="0" lang="en-GB" sz="1800" b="0" i="0" u="none" strike="noStrike" kern="1200" cap="none" spc="0" normalizeH="0" baseline="0" noProof="0" dirty="0">
              <a:ln>
                <a:noFill/>
              </a:ln>
              <a:solidFill>
                <a:srgbClr val="E7E6E6">
                  <a:lumMod val="10000"/>
                </a:srgbClr>
              </a:solidFill>
              <a:effectLst/>
              <a:uLnTx/>
              <a:uFillTx/>
              <a:latin typeface="Calibri"/>
              <a:ea typeface="+mn-ea"/>
              <a:cs typeface="+mn-cs"/>
            </a:endParaRPr>
          </a:p>
        </p:txBody>
      </p:sp>
      <p:sp>
        <p:nvSpPr>
          <p:cNvPr id="8" name="TextBox 7"/>
          <p:cNvSpPr txBox="1"/>
          <p:nvPr/>
        </p:nvSpPr>
        <p:spPr>
          <a:xfrm>
            <a:off x="551546" y="2442320"/>
            <a:ext cx="22322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smtClean="0">
                <a:ln>
                  <a:noFill/>
                </a:ln>
                <a:solidFill>
                  <a:srgbClr val="002E5E"/>
                </a:solidFill>
                <a:effectLst/>
                <a:uLnTx/>
                <a:uFillTx/>
                <a:latin typeface="Calibri"/>
                <a:ea typeface="+mn-ea"/>
                <a:cs typeface="+mn-cs"/>
              </a:rPr>
              <a:t>Research conducted here</a:t>
            </a:r>
            <a:endParaRPr kumimoji="0" lang="en-GB" sz="1800" b="0" i="1" u="none" strike="noStrike" kern="1200" cap="none" spc="0" normalizeH="0" baseline="0" noProof="0" dirty="0">
              <a:ln>
                <a:noFill/>
              </a:ln>
              <a:solidFill>
                <a:srgbClr val="002E5E"/>
              </a:solidFill>
              <a:effectLst/>
              <a:uLnTx/>
              <a:uFillTx/>
              <a:latin typeface="Calibri"/>
              <a:ea typeface="+mn-ea"/>
              <a:cs typeface="+mn-cs"/>
            </a:endParaRPr>
          </a:p>
        </p:txBody>
      </p:sp>
      <p:pic>
        <p:nvPicPr>
          <p:cNvPr id="1034" name="Picture 10" descr="Image result for curved arrow transparent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212958">
            <a:off x="3476795" y="137094"/>
            <a:ext cx="2222862" cy="39348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university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52" y="2276872"/>
            <a:ext cx="2867326" cy="28606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235" y="2805464"/>
            <a:ext cx="1973661" cy="2055897"/>
          </a:xfrm>
          <a:prstGeom prst="rect">
            <a:avLst/>
          </a:prstGeom>
        </p:spPr>
      </p:pic>
      <p:sp>
        <p:nvSpPr>
          <p:cNvPr id="20" name="TextBox 19"/>
          <p:cNvSpPr txBox="1"/>
          <p:nvPr/>
        </p:nvSpPr>
        <p:spPr>
          <a:xfrm>
            <a:off x="7019094" y="4860065"/>
            <a:ext cx="1139651" cy="364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srgbClr val="E7E6E6">
                    <a:lumMod val="10000"/>
                  </a:srgbClr>
                </a:solidFill>
                <a:effectLst/>
                <a:uLnTx/>
                <a:uFillTx/>
                <a:latin typeface="Calibri"/>
                <a:ea typeface="+mn-ea"/>
                <a:cs typeface="+mn-cs"/>
              </a:rPr>
              <a:t>Society</a:t>
            </a:r>
            <a:endParaRPr kumimoji="0" lang="en-GB" sz="1800" b="0" i="0" u="none" strike="noStrike" kern="1200" cap="none" spc="0" normalizeH="0" baseline="0" noProof="0" dirty="0">
              <a:ln>
                <a:noFill/>
              </a:ln>
              <a:solidFill>
                <a:srgbClr val="E7E6E6">
                  <a:lumMod val="10000"/>
                </a:srgbClr>
              </a:solidFill>
              <a:effectLst/>
              <a:uLnTx/>
              <a:uFillTx/>
              <a:latin typeface="Calibri"/>
              <a:ea typeface="+mn-ea"/>
              <a:cs typeface="+mn-cs"/>
            </a:endParaRPr>
          </a:p>
        </p:txBody>
      </p:sp>
    </p:spTree>
    <p:extLst>
      <p:ext uri="{BB962C8B-B14F-4D97-AF65-F5344CB8AC3E}">
        <p14:creationId xmlns:p14="http://schemas.microsoft.com/office/powerpoint/2010/main" val="42510500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Content Placeholder 2"/>
          <p:cNvSpPr>
            <a:spLocks noGrp="1"/>
          </p:cNvSpPr>
          <p:nvPr>
            <p:ph sz="quarter" idx="11"/>
          </p:nvPr>
        </p:nvSpPr>
        <p:spPr>
          <a:xfrm>
            <a:off x="971698" y="2314752"/>
            <a:ext cx="4320382" cy="4104456"/>
          </a:xfrm>
          <a:prstGeom prst="rect">
            <a:avLst/>
          </a:prstGeom>
        </p:spPr>
        <p:txBody>
          <a:bodyPr/>
          <a:lstStyle/>
          <a:p>
            <a:pPr marL="0" indent="0">
              <a:buNone/>
            </a:pPr>
            <a:r>
              <a:rPr lang="en-GB" sz="2400" dirty="0">
                <a:latin typeface="Helvetica" panose="020B0604020202020204" pitchFamily="34" charset="0"/>
                <a:cs typeface="Helvetica" panose="020B0604020202020204" pitchFamily="34" charset="0"/>
              </a:rPr>
              <a:t>Efficiency</a:t>
            </a:r>
          </a:p>
          <a:p>
            <a:pPr marL="0" indent="0">
              <a:buNone/>
            </a:pPr>
            <a:r>
              <a:rPr lang="en-GB" sz="2400" dirty="0" smtClean="0">
                <a:latin typeface="Helvetica" panose="020B0604020202020204" pitchFamily="34" charset="0"/>
                <a:cs typeface="Helvetica" panose="020B0604020202020204" pitchFamily="34" charset="0"/>
              </a:rPr>
              <a:t>Effectiveness</a:t>
            </a:r>
          </a:p>
          <a:p>
            <a:pPr marL="0" indent="0">
              <a:buNone/>
            </a:pPr>
            <a:r>
              <a:rPr lang="en-GB" sz="2400" dirty="0" smtClean="0">
                <a:latin typeface="Helvetica" panose="020B0604020202020204" pitchFamily="34" charset="0"/>
                <a:cs typeface="Helvetica" panose="020B0604020202020204" pitchFamily="34" charset="0"/>
              </a:rPr>
              <a:t>Wellbeing</a:t>
            </a:r>
          </a:p>
          <a:p>
            <a:pPr marL="0" indent="0">
              <a:buNone/>
            </a:pPr>
            <a:r>
              <a:rPr lang="en-GB" sz="2400" dirty="0" smtClean="0">
                <a:latin typeface="Helvetica" panose="020B0604020202020204" pitchFamily="34" charset="0"/>
                <a:cs typeface="Helvetica" panose="020B0604020202020204" pitchFamily="34" charset="0"/>
              </a:rPr>
              <a:t>Engagement</a:t>
            </a:r>
          </a:p>
          <a:p>
            <a:pPr marL="0" indent="0">
              <a:buNone/>
            </a:pPr>
            <a:r>
              <a:rPr lang="en-GB" sz="2400" dirty="0" smtClean="0">
                <a:latin typeface="Helvetica" panose="020B0604020202020204" pitchFamily="34" charset="0"/>
                <a:cs typeface="Helvetica" panose="020B0604020202020204" pitchFamily="34" charset="0"/>
              </a:rPr>
              <a:t>Access</a:t>
            </a:r>
          </a:p>
          <a:p>
            <a:pPr marL="0" indent="0">
              <a:buNone/>
            </a:pPr>
            <a:r>
              <a:rPr lang="en-GB" sz="2400" dirty="0" smtClean="0">
                <a:latin typeface="Helvetica" panose="020B0604020202020204" pitchFamily="34" charset="0"/>
                <a:cs typeface="Helvetica" panose="020B0604020202020204" pitchFamily="34" charset="0"/>
              </a:rPr>
              <a:t>Sales</a:t>
            </a:r>
          </a:p>
          <a:p>
            <a:pPr marL="0" indent="0">
              <a:buNone/>
            </a:pPr>
            <a:r>
              <a:rPr lang="en-GB" sz="2400" dirty="0" smtClean="0">
                <a:latin typeface="Helvetica" panose="020B0604020202020204" pitchFamily="34" charset="0"/>
                <a:cs typeface="Helvetica" panose="020B0604020202020204" pitchFamily="34" charset="0"/>
              </a:rPr>
              <a:t>Profit</a:t>
            </a:r>
          </a:p>
          <a:p>
            <a:pPr marL="0" indent="0">
              <a:buNone/>
            </a:pPr>
            <a:r>
              <a:rPr lang="en-GB" sz="2400" dirty="0" smtClean="0">
                <a:latin typeface="Helvetica" panose="020B0604020202020204" pitchFamily="34" charset="0"/>
                <a:cs typeface="Helvetica" panose="020B0604020202020204" pitchFamily="34" charset="0"/>
              </a:rPr>
              <a:t>Skills</a:t>
            </a:r>
          </a:p>
          <a:p>
            <a:pPr marL="0" indent="0">
              <a:buNone/>
            </a:pPr>
            <a:r>
              <a:rPr lang="en-GB" i="1" dirty="0" smtClean="0">
                <a:solidFill>
                  <a:schemeClr val="accent3">
                    <a:lumMod val="75000"/>
                    <a:lumOff val="25000"/>
                  </a:schemeClr>
                </a:solidFill>
                <a:latin typeface="Helvetica" panose="020B0604020202020204" pitchFamily="34" charset="0"/>
                <a:cs typeface="Helvetica" panose="020B0604020202020204" pitchFamily="34" charset="0"/>
              </a:rPr>
              <a:t>Improved, more, faster, increased….</a:t>
            </a:r>
          </a:p>
        </p:txBody>
      </p:sp>
      <p:sp>
        <p:nvSpPr>
          <p:cNvPr id="7" name="Title 6"/>
          <p:cNvSpPr>
            <a:spLocks noGrp="1"/>
          </p:cNvSpPr>
          <p:nvPr>
            <p:ph type="title"/>
          </p:nvPr>
        </p:nvSpPr>
        <p:spPr/>
        <p:txBody>
          <a:bodyPr/>
          <a:lstStyle/>
          <a:p>
            <a:r>
              <a:rPr lang="en-GB" dirty="0" smtClean="0"/>
              <a:t>Impact is change (e.g.)</a:t>
            </a:r>
            <a:endParaRPr lang="en-GB" dirty="0"/>
          </a:p>
        </p:txBody>
      </p:sp>
      <p:sp>
        <p:nvSpPr>
          <p:cNvPr id="8" name="Content Placeholder 7"/>
          <p:cNvSpPr>
            <a:spLocks noGrp="1"/>
          </p:cNvSpPr>
          <p:nvPr>
            <p:ph sz="quarter" idx="4294967295"/>
          </p:nvPr>
        </p:nvSpPr>
        <p:spPr>
          <a:xfrm>
            <a:off x="4807914" y="1484313"/>
            <a:ext cx="3455987" cy="4824412"/>
          </a:xfrm>
          <a:prstGeom prst="rect">
            <a:avLst/>
          </a:prstGeom>
        </p:spPr>
        <p:txBody>
          <a:bodyPr/>
          <a:lstStyle/>
          <a:p>
            <a:pPr marL="0" indent="0" algn="r">
              <a:buNone/>
            </a:pPr>
            <a:r>
              <a:rPr lang="en-GB" i="1" dirty="0" smtClean="0">
                <a:solidFill>
                  <a:schemeClr val="accent3">
                    <a:lumMod val="75000"/>
                    <a:lumOff val="25000"/>
                  </a:schemeClr>
                </a:solidFill>
              </a:rPr>
              <a:t>Reduced, less, lower… </a:t>
            </a:r>
          </a:p>
          <a:p>
            <a:pPr marL="0" indent="0" algn="r">
              <a:buNone/>
            </a:pPr>
            <a:r>
              <a:rPr lang="en-GB" sz="2400" dirty="0" smtClean="0"/>
              <a:t>Mortality</a:t>
            </a:r>
          </a:p>
          <a:p>
            <a:pPr marL="0" indent="0" algn="r">
              <a:buNone/>
            </a:pPr>
            <a:r>
              <a:rPr lang="en-GB" sz="2400" dirty="0" smtClean="0"/>
              <a:t>Waste</a:t>
            </a:r>
          </a:p>
          <a:p>
            <a:pPr marL="0" indent="0" algn="r">
              <a:buNone/>
            </a:pPr>
            <a:r>
              <a:rPr lang="en-GB" sz="2400" dirty="0" smtClean="0"/>
              <a:t>Risk</a:t>
            </a:r>
          </a:p>
          <a:p>
            <a:pPr marL="0" indent="0" algn="r">
              <a:buNone/>
            </a:pPr>
            <a:r>
              <a:rPr lang="en-GB" sz="2400" dirty="0" smtClean="0"/>
              <a:t>Cost</a:t>
            </a:r>
          </a:p>
          <a:p>
            <a:pPr marL="0" indent="0" algn="r">
              <a:buNone/>
            </a:pPr>
            <a:r>
              <a:rPr lang="en-GB" sz="2400" dirty="0" smtClean="0"/>
              <a:t>Staff turnover</a:t>
            </a:r>
          </a:p>
          <a:p>
            <a:pPr marL="0" indent="0" algn="r">
              <a:buNone/>
            </a:pPr>
            <a:r>
              <a:rPr lang="en-GB" sz="2400" dirty="0" smtClean="0"/>
              <a:t>Stress</a:t>
            </a:r>
          </a:p>
          <a:p>
            <a:pPr marL="0" indent="0" algn="r">
              <a:buNone/>
            </a:pPr>
            <a:r>
              <a:rPr lang="en-GB" sz="2400" dirty="0" smtClean="0"/>
              <a:t>Crime</a:t>
            </a:r>
          </a:p>
          <a:p>
            <a:pPr marL="0" indent="0" algn="r">
              <a:buNone/>
            </a:pPr>
            <a:endParaRPr lang="en-GB" sz="2400" dirty="0" smtClean="0"/>
          </a:p>
          <a:p>
            <a:endParaRPr lang="en-GB" sz="1800" dirty="0" smtClean="0"/>
          </a:p>
          <a:p>
            <a:endParaRPr lang="en-GB" sz="1800" dirty="0"/>
          </a:p>
        </p:txBody>
      </p:sp>
      <p:sp>
        <p:nvSpPr>
          <p:cNvPr id="10" name="Up Arrow 9"/>
          <p:cNvSpPr/>
          <p:nvPr/>
        </p:nvSpPr>
        <p:spPr>
          <a:xfrm>
            <a:off x="251519" y="2780334"/>
            <a:ext cx="576064" cy="35283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Up Arrow 10"/>
          <p:cNvSpPr/>
          <p:nvPr/>
        </p:nvSpPr>
        <p:spPr>
          <a:xfrm flipV="1">
            <a:off x="8408016" y="1844824"/>
            <a:ext cx="576064" cy="38884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7565203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1262" y="1268760"/>
            <a:ext cx="8153452" cy="4038901"/>
          </a:xfrm>
        </p:spPr>
        <p:txBody>
          <a:bodyPr/>
          <a:lstStyle/>
          <a:p>
            <a:pPr>
              <a:lnSpc>
                <a:spcPct val="100000"/>
              </a:lnSpc>
              <a:spcAft>
                <a:spcPts val="1200"/>
              </a:spcAft>
              <a:buFont typeface="Wingdings" panose="05000000000000000000" pitchFamily="2" charset="2"/>
              <a:buChar char=""/>
            </a:pPr>
            <a:r>
              <a:rPr lang="en-GB" sz="2400" dirty="0" smtClean="0">
                <a:latin typeface="Helvetica" panose="020B0604020202020204" pitchFamily="34" charset="0"/>
                <a:cs typeface="Helvetica" panose="020B0604020202020204" pitchFamily="34" charset="0"/>
              </a:rPr>
              <a:t> </a:t>
            </a:r>
            <a:r>
              <a:rPr lang="en-GB" sz="2800" dirty="0" smtClean="0">
                <a:latin typeface="Helvetica" panose="020B0604020202020204" pitchFamily="34" charset="0"/>
                <a:cs typeface="Helvetica" panose="020B0604020202020204" pitchFamily="34" charset="0"/>
              </a:rPr>
              <a:t>Dissemination  </a:t>
            </a:r>
            <a:endParaRPr lang="en-GB" sz="2800" dirty="0">
              <a:latin typeface="Helvetica" panose="020B0604020202020204" pitchFamily="34" charset="0"/>
              <a:cs typeface="Helvetica" panose="020B0604020202020204" pitchFamily="34" charset="0"/>
            </a:endParaRPr>
          </a:p>
          <a:p>
            <a:pPr>
              <a:lnSpc>
                <a:spcPct val="100000"/>
              </a:lnSpc>
              <a:spcAft>
                <a:spcPts val="1200"/>
              </a:spcAft>
              <a:buFont typeface="Wingdings" panose="05000000000000000000" pitchFamily="2" charset="2"/>
              <a:buChar char=""/>
            </a:pPr>
            <a:r>
              <a:rPr lang="en-GB" sz="2800" dirty="0" smtClean="0">
                <a:latin typeface="Helvetica" panose="020B0604020202020204" pitchFamily="34" charset="0"/>
                <a:cs typeface="Helvetica" panose="020B0604020202020204" pitchFamily="34" charset="0"/>
              </a:rPr>
              <a:t> Academic interest, citations, or publications metrics </a:t>
            </a:r>
          </a:p>
          <a:p>
            <a:pPr>
              <a:lnSpc>
                <a:spcPct val="100000"/>
              </a:lnSpc>
              <a:spcAft>
                <a:spcPts val="1200"/>
              </a:spcAft>
              <a:buFont typeface="Wingdings" panose="05000000000000000000" pitchFamily="2" charset="2"/>
              <a:buChar char=""/>
            </a:pPr>
            <a:r>
              <a:rPr lang="en-GB" sz="2800" dirty="0">
                <a:latin typeface="Helvetica" panose="020B0604020202020204" pitchFamily="34" charset="0"/>
                <a:cs typeface="Helvetica" panose="020B0604020202020204" pitchFamily="34" charset="0"/>
              </a:rPr>
              <a:t> </a:t>
            </a:r>
            <a:r>
              <a:rPr lang="en-GB" sz="2800" dirty="0" smtClean="0">
                <a:latin typeface="Helvetica" panose="020B0604020202020204" pitchFamily="34" charset="0"/>
                <a:cs typeface="Helvetica" panose="020B0604020202020204" pitchFamily="34" charset="0"/>
              </a:rPr>
              <a:t>Visibility</a:t>
            </a:r>
            <a:r>
              <a:rPr lang="en-GB" sz="2800" dirty="0">
                <a:latin typeface="Helvetica" panose="020B0604020202020204" pitchFamily="34" charset="0"/>
                <a:cs typeface="Helvetica" panose="020B0604020202020204" pitchFamily="34" charset="0"/>
              </a:rPr>
              <a:t>, attention or reputation  </a:t>
            </a:r>
          </a:p>
          <a:p>
            <a:pPr>
              <a:lnSpc>
                <a:spcPct val="100000"/>
              </a:lnSpc>
              <a:spcAft>
                <a:spcPts val="1200"/>
              </a:spcAft>
              <a:buFont typeface="Wingdings" panose="05000000000000000000" pitchFamily="2" charset="2"/>
              <a:buChar char=""/>
            </a:pPr>
            <a:r>
              <a:rPr lang="en-GB" sz="2800" dirty="0" smtClean="0">
                <a:latin typeface="Helvetica" panose="020B0604020202020204" pitchFamily="34" charset="0"/>
                <a:cs typeface="Helvetica" panose="020B0604020202020204" pitchFamily="34" charset="0"/>
              </a:rPr>
              <a:t> Neat</a:t>
            </a:r>
            <a:r>
              <a:rPr lang="en-GB" sz="2800" dirty="0">
                <a:latin typeface="Helvetica" panose="020B0604020202020204" pitchFamily="34" charset="0"/>
                <a:cs typeface="Helvetica" panose="020B0604020202020204" pitchFamily="34" charset="0"/>
              </a:rPr>
              <a:t>,  linear  or  without  effort </a:t>
            </a:r>
            <a:endParaRPr lang="en-GB" sz="2800" dirty="0" smtClean="0">
              <a:latin typeface="Helvetica" panose="020B0604020202020204" pitchFamily="34" charset="0"/>
              <a:cs typeface="Helvetica" panose="020B0604020202020204" pitchFamily="34" charset="0"/>
            </a:endParaRPr>
          </a:p>
          <a:p>
            <a:pPr>
              <a:lnSpc>
                <a:spcPct val="100000"/>
              </a:lnSpc>
              <a:spcAft>
                <a:spcPts val="1200"/>
              </a:spcAft>
              <a:buFont typeface="Wingdings" panose="05000000000000000000" pitchFamily="2" charset="2"/>
              <a:buChar char=""/>
            </a:pPr>
            <a:r>
              <a:rPr lang="en-GB" sz="2800" dirty="0" smtClean="0">
                <a:latin typeface="Helvetica" panose="020B0604020202020204" pitchFamily="34" charset="0"/>
                <a:cs typeface="Helvetica" panose="020B0604020202020204" pitchFamily="34" charset="0"/>
              </a:rPr>
              <a:t> Just in the UK </a:t>
            </a:r>
            <a:endParaRPr lang="en-GB" sz="2800" dirty="0">
              <a:latin typeface="Helvetica" panose="020B0604020202020204" pitchFamily="34" charset="0"/>
              <a:cs typeface="Helvetica" panose="020B0604020202020204" pitchFamily="34" charset="0"/>
            </a:endParaRPr>
          </a:p>
        </p:txBody>
      </p:sp>
      <p:sp>
        <p:nvSpPr>
          <p:cNvPr id="4" name="Text Placeholder 3"/>
          <p:cNvSpPr>
            <a:spLocks noGrp="1"/>
          </p:cNvSpPr>
          <p:nvPr>
            <p:ph type="body" sz="quarter" idx="10"/>
          </p:nvPr>
        </p:nvSpPr>
        <p:spPr/>
        <p:txBody>
          <a:bodyPr/>
          <a:lstStyle/>
          <a:p>
            <a:r>
              <a:rPr lang="en-GB" dirty="0" smtClean="0"/>
              <a:t>Impact is not….</a:t>
            </a:r>
            <a:endParaRPr lang="en-GB" dirty="0"/>
          </a:p>
        </p:txBody>
      </p:sp>
      <p:pic>
        <p:nvPicPr>
          <p:cNvPr id="2" name="Picture 1"/>
          <p:cNvPicPr>
            <a:picLocks noChangeAspect="1"/>
          </p:cNvPicPr>
          <p:nvPr/>
        </p:nvPicPr>
        <p:blipFill rotWithShape="1">
          <a:blip r:embed="rId2"/>
          <a:srcRect l="70477" t="38183" r="6279" b="11614"/>
          <a:stretch/>
        </p:blipFill>
        <p:spPr>
          <a:xfrm>
            <a:off x="6228184" y="2492896"/>
            <a:ext cx="2664297" cy="3235217"/>
          </a:xfrm>
          <a:prstGeom prst="rect">
            <a:avLst/>
          </a:prstGeom>
        </p:spPr>
      </p:pic>
    </p:spTree>
    <p:extLst>
      <p:ext uri="{BB962C8B-B14F-4D97-AF65-F5344CB8AC3E}">
        <p14:creationId xmlns:p14="http://schemas.microsoft.com/office/powerpoint/2010/main" val="2176241399"/>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kent07">
  <a:themeElements>
    <a:clrScheme name="kent07 8">
      <a:dk1>
        <a:srgbClr val="000000"/>
      </a:dk1>
      <a:lt1>
        <a:srgbClr val="F3F0E1"/>
      </a:lt1>
      <a:dk2>
        <a:srgbClr val="00387C"/>
      </a:dk2>
      <a:lt2>
        <a:srgbClr val="808080"/>
      </a:lt2>
      <a:accent1>
        <a:srgbClr val="A8034F"/>
      </a:accent1>
      <a:accent2>
        <a:srgbClr val="00387C"/>
      </a:accent2>
      <a:accent3>
        <a:srgbClr val="F8F6EE"/>
      </a:accent3>
      <a:accent4>
        <a:srgbClr val="000000"/>
      </a:accent4>
      <a:accent5>
        <a:srgbClr val="D1AAB2"/>
      </a:accent5>
      <a:accent6>
        <a:srgbClr val="003270"/>
      </a:accent6>
      <a:hlink>
        <a:srgbClr val="007A5E"/>
      </a:hlink>
      <a:folHlink>
        <a:srgbClr val="DE5433"/>
      </a:folHlink>
    </a:clrScheme>
    <a:fontScheme name="kent07">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 latinLnBrk="0" hangingPunct="1">
          <a:lnSpc>
            <a:spcPct val="100000"/>
          </a:lnSpc>
          <a:spcBef>
            <a:spcPct val="3000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 latinLnBrk="0" hangingPunct="1">
          <a:lnSpc>
            <a:spcPct val="100000"/>
          </a:lnSpc>
          <a:spcBef>
            <a:spcPct val="3000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kent07 1">
        <a:dk1>
          <a:srgbClr val="000000"/>
        </a:dk1>
        <a:lt1>
          <a:srgbClr val="FFFFFF"/>
        </a:lt1>
        <a:dk2>
          <a:srgbClr val="008AC4"/>
        </a:dk2>
        <a:lt2>
          <a:srgbClr val="808080"/>
        </a:lt2>
        <a:accent1>
          <a:srgbClr val="5CBACC"/>
        </a:accent1>
        <a:accent2>
          <a:srgbClr val="00387C"/>
        </a:accent2>
        <a:accent3>
          <a:srgbClr val="FFFFFF"/>
        </a:accent3>
        <a:accent4>
          <a:srgbClr val="000000"/>
        </a:accent4>
        <a:accent5>
          <a:srgbClr val="B5D9E2"/>
        </a:accent5>
        <a:accent6>
          <a:srgbClr val="003270"/>
        </a:accent6>
        <a:hlink>
          <a:srgbClr val="008AC4"/>
        </a:hlink>
        <a:folHlink>
          <a:srgbClr val="82B8C9"/>
        </a:folHlink>
      </a:clrScheme>
      <a:clrMap bg1="lt1" tx1="dk1" bg2="lt2" tx2="dk2" accent1="accent1" accent2="accent2" accent3="accent3" accent4="accent4" accent5="accent5" accent6="accent6" hlink="hlink" folHlink="folHlink"/>
    </a:extraClrScheme>
    <a:extraClrScheme>
      <a:clrScheme name="kent07 2">
        <a:dk1>
          <a:srgbClr val="000000"/>
        </a:dk1>
        <a:lt1>
          <a:srgbClr val="FFFFFF"/>
        </a:lt1>
        <a:dk2>
          <a:srgbClr val="A8034F"/>
        </a:dk2>
        <a:lt2>
          <a:srgbClr val="808080"/>
        </a:lt2>
        <a:accent1>
          <a:srgbClr val="C985A3"/>
        </a:accent1>
        <a:accent2>
          <a:srgbClr val="A8034F"/>
        </a:accent2>
        <a:accent3>
          <a:srgbClr val="FFFFFF"/>
        </a:accent3>
        <a:accent4>
          <a:srgbClr val="000000"/>
        </a:accent4>
        <a:accent5>
          <a:srgbClr val="E1C2CE"/>
        </a:accent5>
        <a:accent6>
          <a:srgbClr val="980247"/>
        </a:accent6>
        <a:hlink>
          <a:srgbClr val="664A78"/>
        </a:hlink>
        <a:folHlink>
          <a:srgbClr val="A891B0"/>
        </a:folHlink>
      </a:clrScheme>
      <a:clrMap bg1="lt1" tx1="dk1" bg2="lt2" tx2="dk2" accent1="accent1" accent2="accent2" accent3="accent3" accent4="accent4" accent5="accent5" accent6="accent6" hlink="hlink" folHlink="folHlink"/>
    </a:extraClrScheme>
    <a:extraClrScheme>
      <a:clrScheme name="kent07 3">
        <a:dk1>
          <a:srgbClr val="000000"/>
        </a:dk1>
        <a:lt1>
          <a:srgbClr val="FFFFFF"/>
        </a:lt1>
        <a:dk2>
          <a:srgbClr val="00387C"/>
        </a:dk2>
        <a:lt2>
          <a:srgbClr val="808080"/>
        </a:lt2>
        <a:accent1>
          <a:srgbClr val="5CBACC"/>
        </a:accent1>
        <a:accent2>
          <a:srgbClr val="00387C"/>
        </a:accent2>
        <a:accent3>
          <a:srgbClr val="FFFFFF"/>
        </a:accent3>
        <a:accent4>
          <a:srgbClr val="000000"/>
        </a:accent4>
        <a:accent5>
          <a:srgbClr val="B5D9E2"/>
        </a:accent5>
        <a:accent6>
          <a:srgbClr val="003270"/>
        </a:accent6>
        <a:hlink>
          <a:srgbClr val="008AC4"/>
        </a:hlink>
        <a:folHlink>
          <a:srgbClr val="82B8C9"/>
        </a:folHlink>
      </a:clrScheme>
      <a:clrMap bg1="lt1" tx1="dk1" bg2="lt2" tx2="dk2" accent1="accent1" accent2="accent2" accent3="accent3" accent4="accent4" accent5="accent5" accent6="accent6" hlink="hlink" folHlink="folHlink"/>
    </a:extraClrScheme>
    <a:extraClrScheme>
      <a:clrScheme name="kent07 4">
        <a:dk1>
          <a:srgbClr val="000000"/>
        </a:dk1>
        <a:lt1>
          <a:srgbClr val="F3F0E1"/>
        </a:lt1>
        <a:dk2>
          <a:srgbClr val="008AC4"/>
        </a:dk2>
        <a:lt2>
          <a:srgbClr val="808080"/>
        </a:lt2>
        <a:accent1>
          <a:srgbClr val="5CBACC"/>
        </a:accent1>
        <a:accent2>
          <a:srgbClr val="00387C"/>
        </a:accent2>
        <a:accent3>
          <a:srgbClr val="F8F6EE"/>
        </a:accent3>
        <a:accent4>
          <a:srgbClr val="000000"/>
        </a:accent4>
        <a:accent5>
          <a:srgbClr val="B5D9E2"/>
        </a:accent5>
        <a:accent6>
          <a:srgbClr val="003270"/>
        </a:accent6>
        <a:hlink>
          <a:srgbClr val="008AC4"/>
        </a:hlink>
        <a:folHlink>
          <a:srgbClr val="82B8C9"/>
        </a:folHlink>
      </a:clrScheme>
      <a:clrMap bg1="lt1" tx1="dk1" bg2="lt2" tx2="dk2" accent1="accent1" accent2="accent2" accent3="accent3" accent4="accent4" accent5="accent5" accent6="accent6" hlink="hlink" folHlink="folHlink"/>
    </a:extraClrScheme>
    <a:extraClrScheme>
      <a:clrScheme name="kent07 5">
        <a:dk1>
          <a:srgbClr val="000000"/>
        </a:dk1>
        <a:lt1>
          <a:srgbClr val="F3F0E1"/>
        </a:lt1>
        <a:dk2>
          <a:srgbClr val="A8034F"/>
        </a:dk2>
        <a:lt2>
          <a:srgbClr val="808080"/>
        </a:lt2>
        <a:accent1>
          <a:srgbClr val="C985A3"/>
        </a:accent1>
        <a:accent2>
          <a:srgbClr val="A8034F"/>
        </a:accent2>
        <a:accent3>
          <a:srgbClr val="F8F6EE"/>
        </a:accent3>
        <a:accent4>
          <a:srgbClr val="000000"/>
        </a:accent4>
        <a:accent5>
          <a:srgbClr val="E1C2CE"/>
        </a:accent5>
        <a:accent6>
          <a:srgbClr val="980247"/>
        </a:accent6>
        <a:hlink>
          <a:srgbClr val="664A78"/>
        </a:hlink>
        <a:folHlink>
          <a:srgbClr val="A891B0"/>
        </a:folHlink>
      </a:clrScheme>
      <a:clrMap bg1="lt1" tx1="dk1" bg2="lt2" tx2="dk2" accent1="accent1" accent2="accent2" accent3="accent3" accent4="accent4" accent5="accent5" accent6="accent6" hlink="hlink" folHlink="folHlink"/>
    </a:extraClrScheme>
    <a:extraClrScheme>
      <a:clrScheme name="kent07 6">
        <a:dk1>
          <a:srgbClr val="000000"/>
        </a:dk1>
        <a:lt1>
          <a:srgbClr val="F3F0E1"/>
        </a:lt1>
        <a:dk2>
          <a:srgbClr val="00387C"/>
        </a:dk2>
        <a:lt2>
          <a:srgbClr val="808080"/>
        </a:lt2>
        <a:accent1>
          <a:srgbClr val="5CBACC"/>
        </a:accent1>
        <a:accent2>
          <a:srgbClr val="00387C"/>
        </a:accent2>
        <a:accent3>
          <a:srgbClr val="F8F6EE"/>
        </a:accent3>
        <a:accent4>
          <a:srgbClr val="000000"/>
        </a:accent4>
        <a:accent5>
          <a:srgbClr val="B5D9E2"/>
        </a:accent5>
        <a:accent6>
          <a:srgbClr val="003270"/>
        </a:accent6>
        <a:hlink>
          <a:srgbClr val="008AC4"/>
        </a:hlink>
        <a:folHlink>
          <a:srgbClr val="82B8C9"/>
        </a:folHlink>
      </a:clrScheme>
      <a:clrMap bg1="lt1" tx1="dk1" bg2="lt2" tx2="dk2" accent1="accent1" accent2="accent2" accent3="accent3" accent4="accent4" accent5="accent5" accent6="accent6" hlink="hlink" folHlink="folHlink"/>
    </a:extraClrScheme>
    <a:extraClrScheme>
      <a:clrScheme name="kent07 7">
        <a:dk1>
          <a:srgbClr val="000000"/>
        </a:dk1>
        <a:lt1>
          <a:srgbClr val="FFFFFF"/>
        </a:lt1>
        <a:dk2>
          <a:srgbClr val="00387C"/>
        </a:dk2>
        <a:lt2>
          <a:srgbClr val="808080"/>
        </a:lt2>
        <a:accent1>
          <a:srgbClr val="A8034F"/>
        </a:accent1>
        <a:accent2>
          <a:srgbClr val="00387C"/>
        </a:accent2>
        <a:accent3>
          <a:srgbClr val="FFFFFF"/>
        </a:accent3>
        <a:accent4>
          <a:srgbClr val="000000"/>
        </a:accent4>
        <a:accent5>
          <a:srgbClr val="D1AAB2"/>
        </a:accent5>
        <a:accent6>
          <a:srgbClr val="003270"/>
        </a:accent6>
        <a:hlink>
          <a:srgbClr val="007A5E"/>
        </a:hlink>
        <a:folHlink>
          <a:srgbClr val="DE5433"/>
        </a:folHlink>
      </a:clrScheme>
      <a:clrMap bg1="lt1" tx1="dk1" bg2="lt2" tx2="dk2" accent1="accent1" accent2="accent2" accent3="accent3" accent4="accent4" accent5="accent5" accent6="accent6" hlink="hlink" folHlink="folHlink"/>
    </a:extraClrScheme>
    <a:extraClrScheme>
      <a:clrScheme name="kent07 8">
        <a:dk1>
          <a:srgbClr val="000000"/>
        </a:dk1>
        <a:lt1>
          <a:srgbClr val="F3F0E1"/>
        </a:lt1>
        <a:dk2>
          <a:srgbClr val="00387C"/>
        </a:dk2>
        <a:lt2>
          <a:srgbClr val="808080"/>
        </a:lt2>
        <a:accent1>
          <a:srgbClr val="A8034F"/>
        </a:accent1>
        <a:accent2>
          <a:srgbClr val="00387C"/>
        </a:accent2>
        <a:accent3>
          <a:srgbClr val="F8F6EE"/>
        </a:accent3>
        <a:accent4>
          <a:srgbClr val="000000"/>
        </a:accent4>
        <a:accent5>
          <a:srgbClr val="D1AAB2"/>
        </a:accent5>
        <a:accent6>
          <a:srgbClr val="003270"/>
        </a:accent6>
        <a:hlink>
          <a:srgbClr val="007A5E"/>
        </a:hlink>
        <a:folHlink>
          <a:srgbClr val="DE5433"/>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b="0" dirty="0" smtClean="0"/>
        </a:defPPr>
      </a:lstStyle>
    </a:tx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aculty_of_1000_Template_2014">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Sans"/>
        <a:ea typeface="ヒラギノ角ゴ Pro W3"/>
        <a:cs typeface="ヒラギノ角ゴ Pro W3"/>
      </a:majorFont>
      <a:minorFont>
        <a:latin typeface="GillSan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Sans" pitchFamily="-110" charset="0"/>
            <a:ea typeface="ヒラギノ角ゴ Pro W3" pitchFamily="-110" charset="-128"/>
            <a:cs typeface="ヒラギノ角ゴ Pro W3" pitchFamily="-110" charset="-128"/>
            <a:sym typeface="GillSans" pitchFamily="-110"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Sans" pitchFamily="-110" charset="0"/>
            <a:ea typeface="ヒラギノ角ゴ Pro W3" pitchFamily="-110" charset="-128"/>
            <a:cs typeface="ヒラギノ角ゴ Pro W3" pitchFamily="-110" charset="-128"/>
            <a:sym typeface="GillSans" pitchFamily="-110"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kent07">
  <a:themeElements>
    <a:clrScheme name="kent07 8">
      <a:dk1>
        <a:srgbClr val="000000"/>
      </a:dk1>
      <a:lt1>
        <a:srgbClr val="F3F0E1"/>
      </a:lt1>
      <a:dk2>
        <a:srgbClr val="00387C"/>
      </a:dk2>
      <a:lt2>
        <a:srgbClr val="808080"/>
      </a:lt2>
      <a:accent1>
        <a:srgbClr val="A8034F"/>
      </a:accent1>
      <a:accent2>
        <a:srgbClr val="00387C"/>
      </a:accent2>
      <a:accent3>
        <a:srgbClr val="F8F6EE"/>
      </a:accent3>
      <a:accent4>
        <a:srgbClr val="000000"/>
      </a:accent4>
      <a:accent5>
        <a:srgbClr val="D1AAB2"/>
      </a:accent5>
      <a:accent6>
        <a:srgbClr val="003270"/>
      </a:accent6>
      <a:hlink>
        <a:srgbClr val="007A5E"/>
      </a:hlink>
      <a:folHlink>
        <a:srgbClr val="DE5433"/>
      </a:folHlink>
    </a:clrScheme>
    <a:fontScheme name="kent07">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 latinLnBrk="0" hangingPunct="1">
          <a:lnSpc>
            <a:spcPct val="100000"/>
          </a:lnSpc>
          <a:spcBef>
            <a:spcPct val="3000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cs typeface="Arial" charset="0"/>
          </a:defRPr>
        </a:defPPr>
      </a:lstStyle>
    </a:spDef>
    <a:lnDef>
      <a:spPr bwMode="auto">
        <a:noFill/>
        <a:ln w="25400" cap="flat" cmpd="sng" algn="ctr">
          <a:solidFill>
            <a:schemeClr val="accent1"/>
          </a:solidFill>
          <a:prstDash val="solid"/>
          <a:round/>
          <a:headEnd type="none" w="med" len="med"/>
          <a:tailEnd type="arrow"/>
        </a:ln>
        <a:effectLst/>
      </a:spPr>
      <a:bodyPr/>
      <a:lstStyle/>
    </a:lnDef>
  </a:objectDefaults>
  <a:extraClrSchemeLst>
    <a:extraClrScheme>
      <a:clrScheme name="kent07 1">
        <a:dk1>
          <a:srgbClr val="000000"/>
        </a:dk1>
        <a:lt1>
          <a:srgbClr val="FFFFFF"/>
        </a:lt1>
        <a:dk2>
          <a:srgbClr val="008AC4"/>
        </a:dk2>
        <a:lt2>
          <a:srgbClr val="808080"/>
        </a:lt2>
        <a:accent1>
          <a:srgbClr val="5CBACC"/>
        </a:accent1>
        <a:accent2>
          <a:srgbClr val="00387C"/>
        </a:accent2>
        <a:accent3>
          <a:srgbClr val="FFFFFF"/>
        </a:accent3>
        <a:accent4>
          <a:srgbClr val="000000"/>
        </a:accent4>
        <a:accent5>
          <a:srgbClr val="B5D9E2"/>
        </a:accent5>
        <a:accent6>
          <a:srgbClr val="003270"/>
        </a:accent6>
        <a:hlink>
          <a:srgbClr val="008AC4"/>
        </a:hlink>
        <a:folHlink>
          <a:srgbClr val="82B8C9"/>
        </a:folHlink>
      </a:clrScheme>
      <a:clrMap bg1="lt1" tx1="dk1" bg2="lt2" tx2="dk2" accent1="accent1" accent2="accent2" accent3="accent3" accent4="accent4" accent5="accent5" accent6="accent6" hlink="hlink" folHlink="folHlink"/>
    </a:extraClrScheme>
    <a:extraClrScheme>
      <a:clrScheme name="kent07 2">
        <a:dk1>
          <a:srgbClr val="000000"/>
        </a:dk1>
        <a:lt1>
          <a:srgbClr val="FFFFFF"/>
        </a:lt1>
        <a:dk2>
          <a:srgbClr val="A8034F"/>
        </a:dk2>
        <a:lt2>
          <a:srgbClr val="808080"/>
        </a:lt2>
        <a:accent1>
          <a:srgbClr val="C985A3"/>
        </a:accent1>
        <a:accent2>
          <a:srgbClr val="A8034F"/>
        </a:accent2>
        <a:accent3>
          <a:srgbClr val="FFFFFF"/>
        </a:accent3>
        <a:accent4>
          <a:srgbClr val="000000"/>
        </a:accent4>
        <a:accent5>
          <a:srgbClr val="E1C2CE"/>
        </a:accent5>
        <a:accent6>
          <a:srgbClr val="980247"/>
        </a:accent6>
        <a:hlink>
          <a:srgbClr val="664A78"/>
        </a:hlink>
        <a:folHlink>
          <a:srgbClr val="A891B0"/>
        </a:folHlink>
      </a:clrScheme>
      <a:clrMap bg1="lt1" tx1="dk1" bg2="lt2" tx2="dk2" accent1="accent1" accent2="accent2" accent3="accent3" accent4="accent4" accent5="accent5" accent6="accent6" hlink="hlink" folHlink="folHlink"/>
    </a:extraClrScheme>
    <a:extraClrScheme>
      <a:clrScheme name="kent07 3">
        <a:dk1>
          <a:srgbClr val="000000"/>
        </a:dk1>
        <a:lt1>
          <a:srgbClr val="FFFFFF"/>
        </a:lt1>
        <a:dk2>
          <a:srgbClr val="00387C"/>
        </a:dk2>
        <a:lt2>
          <a:srgbClr val="808080"/>
        </a:lt2>
        <a:accent1>
          <a:srgbClr val="5CBACC"/>
        </a:accent1>
        <a:accent2>
          <a:srgbClr val="00387C"/>
        </a:accent2>
        <a:accent3>
          <a:srgbClr val="FFFFFF"/>
        </a:accent3>
        <a:accent4>
          <a:srgbClr val="000000"/>
        </a:accent4>
        <a:accent5>
          <a:srgbClr val="B5D9E2"/>
        </a:accent5>
        <a:accent6>
          <a:srgbClr val="003270"/>
        </a:accent6>
        <a:hlink>
          <a:srgbClr val="008AC4"/>
        </a:hlink>
        <a:folHlink>
          <a:srgbClr val="82B8C9"/>
        </a:folHlink>
      </a:clrScheme>
      <a:clrMap bg1="lt1" tx1="dk1" bg2="lt2" tx2="dk2" accent1="accent1" accent2="accent2" accent3="accent3" accent4="accent4" accent5="accent5" accent6="accent6" hlink="hlink" folHlink="folHlink"/>
    </a:extraClrScheme>
    <a:extraClrScheme>
      <a:clrScheme name="kent07 4">
        <a:dk1>
          <a:srgbClr val="000000"/>
        </a:dk1>
        <a:lt1>
          <a:srgbClr val="F3F0E1"/>
        </a:lt1>
        <a:dk2>
          <a:srgbClr val="008AC4"/>
        </a:dk2>
        <a:lt2>
          <a:srgbClr val="808080"/>
        </a:lt2>
        <a:accent1>
          <a:srgbClr val="5CBACC"/>
        </a:accent1>
        <a:accent2>
          <a:srgbClr val="00387C"/>
        </a:accent2>
        <a:accent3>
          <a:srgbClr val="F8F6EE"/>
        </a:accent3>
        <a:accent4>
          <a:srgbClr val="000000"/>
        </a:accent4>
        <a:accent5>
          <a:srgbClr val="B5D9E2"/>
        </a:accent5>
        <a:accent6>
          <a:srgbClr val="003270"/>
        </a:accent6>
        <a:hlink>
          <a:srgbClr val="008AC4"/>
        </a:hlink>
        <a:folHlink>
          <a:srgbClr val="82B8C9"/>
        </a:folHlink>
      </a:clrScheme>
      <a:clrMap bg1="lt1" tx1="dk1" bg2="lt2" tx2="dk2" accent1="accent1" accent2="accent2" accent3="accent3" accent4="accent4" accent5="accent5" accent6="accent6" hlink="hlink" folHlink="folHlink"/>
    </a:extraClrScheme>
    <a:extraClrScheme>
      <a:clrScheme name="kent07 5">
        <a:dk1>
          <a:srgbClr val="000000"/>
        </a:dk1>
        <a:lt1>
          <a:srgbClr val="F3F0E1"/>
        </a:lt1>
        <a:dk2>
          <a:srgbClr val="A8034F"/>
        </a:dk2>
        <a:lt2>
          <a:srgbClr val="808080"/>
        </a:lt2>
        <a:accent1>
          <a:srgbClr val="C985A3"/>
        </a:accent1>
        <a:accent2>
          <a:srgbClr val="A8034F"/>
        </a:accent2>
        <a:accent3>
          <a:srgbClr val="F8F6EE"/>
        </a:accent3>
        <a:accent4>
          <a:srgbClr val="000000"/>
        </a:accent4>
        <a:accent5>
          <a:srgbClr val="E1C2CE"/>
        </a:accent5>
        <a:accent6>
          <a:srgbClr val="980247"/>
        </a:accent6>
        <a:hlink>
          <a:srgbClr val="664A78"/>
        </a:hlink>
        <a:folHlink>
          <a:srgbClr val="A891B0"/>
        </a:folHlink>
      </a:clrScheme>
      <a:clrMap bg1="lt1" tx1="dk1" bg2="lt2" tx2="dk2" accent1="accent1" accent2="accent2" accent3="accent3" accent4="accent4" accent5="accent5" accent6="accent6" hlink="hlink" folHlink="folHlink"/>
    </a:extraClrScheme>
    <a:extraClrScheme>
      <a:clrScheme name="kent07 6">
        <a:dk1>
          <a:srgbClr val="000000"/>
        </a:dk1>
        <a:lt1>
          <a:srgbClr val="F3F0E1"/>
        </a:lt1>
        <a:dk2>
          <a:srgbClr val="00387C"/>
        </a:dk2>
        <a:lt2>
          <a:srgbClr val="808080"/>
        </a:lt2>
        <a:accent1>
          <a:srgbClr val="5CBACC"/>
        </a:accent1>
        <a:accent2>
          <a:srgbClr val="00387C"/>
        </a:accent2>
        <a:accent3>
          <a:srgbClr val="F8F6EE"/>
        </a:accent3>
        <a:accent4>
          <a:srgbClr val="000000"/>
        </a:accent4>
        <a:accent5>
          <a:srgbClr val="B5D9E2"/>
        </a:accent5>
        <a:accent6>
          <a:srgbClr val="003270"/>
        </a:accent6>
        <a:hlink>
          <a:srgbClr val="008AC4"/>
        </a:hlink>
        <a:folHlink>
          <a:srgbClr val="82B8C9"/>
        </a:folHlink>
      </a:clrScheme>
      <a:clrMap bg1="lt1" tx1="dk1" bg2="lt2" tx2="dk2" accent1="accent1" accent2="accent2" accent3="accent3" accent4="accent4" accent5="accent5" accent6="accent6" hlink="hlink" folHlink="folHlink"/>
    </a:extraClrScheme>
    <a:extraClrScheme>
      <a:clrScheme name="kent07 7">
        <a:dk1>
          <a:srgbClr val="000000"/>
        </a:dk1>
        <a:lt1>
          <a:srgbClr val="FFFFFF"/>
        </a:lt1>
        <a:dk2>
          <a:srgbClr val="00387C"/>
        </a:dk2>
        <a:lt2>
          <a:srgbClr val="808080"/>
        </a:lt2>
        <a:accent1>
          <a:srgbClr val="A8034F"/>
        </a:accent1>
        <a:accent2>
          <a:srgbClr val="00387C"/>
        </a:accent2>
        <a:accent3>
          <a:srgbClr val="FFFFFF"/>
        </a:accent3>
        <a:accent4>
          <a:srgbClr val="000000"/>
        </a:accent4>
        <a:accent5>
          <a:srgbClr val="D1AAB2"/>
        </a:accent5>
        <a:accent6>
          <a:srgbClr val="003270"/>
        </a:accent6>
        <a:hlink>
          <a:srgbClr val="007A5E"/>
        </a:hlink>
        <a:folHlink>
          <a:srgbClr val="DE5433"/>
        </a:folHlink>
      </a:clrScheme>
      <a:clrMap bg1="lt1" tx1="dk1" bg2="lt2" tx2="dk2" accent1="accent1" accent2="accent2" accent3="accent3" accent4="accent4" accent5="accent5" accent6="accent6" hlink="hlink" folHlink="folHlink"/>
    </a:extraClrScheme>
    <a:extraClrScheme>
      <a:clrScheme name="kent07 8">
        <a:dk1>
          <a:srgbClr val="000000"/>
        </a:dk1>
        <a:lt1>
          <a:srgbClr val="F3F0E1"/>
        </a:lt1>
        <a:dk2>
          <a:srgbClr val="00387C"/>
        </a:dk2>
        <a:lt2>
          <a:srgbClr val="808080"/>
        </a:lt2>
        <a:accent1>
          <a:srgbClr val="A8034F"/>
        </a:accent1>
        <a:accent2>
          <a:srgbClr val="00387C"/>
        </a:accent2>
        <a:accent3>
          <a:srgbClr val="F8F6EE"/>
        </a:accent3>
        <a:accent4>
          <a:srgbClr val="000000"/>
        </a:accent4>
        <a:accent5>
          <a:srgbClr val="D1AAB2"/>
        </a:accent5>
        <a:accent6>
          <a:srgbClr val="003270"/>
        </a:accent6>
        <a:hlink>
          <a:srgbClr val="007A5E"/>
        </a:hlink>
        <a:folHlink>
          <a:srgbClr val="DE5433"/>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kent07">
  <a:themeElements>
    <a:clrScheme name="kent07 8">
      <a:dk1>
        <a:srgbClr val="000000"/>
      </a:dk1>
      <a:lt1>
        <a:srgbClr val="F3F0E1"/>
      </a:lt1>
      <a:dk2>
        <a:srgbClr val="00387C"/>
      </a:dk2>
      <a:lt2>
        <a:srgbClr val="808080"/>
      </a:lt2>
      <a:accent1>
        <a:srgbClr val="A8034F"/>
      </a:accent1>
      <a:accent2>
        <a:srgbClr val="00387C"/>
      </a:accent2>
      <a:accent3>
        <a:srgbClr val="F8F6EE"/>
      </a:accent3>
      <a:accent4>
        <a:srgbClr val="000000"/>
      </a:accent4>
      <a:accent5>
        <a:srgbClr val="D1AAB2"/>
      </a:accent5>
      <a:accent6>
        <a:srgbClr val="003270"/>
      </a:accent6>
      <a:hlink>
        <a:srgbClr val="007A5E"/>
      </a:hlink>
      <a:folHlink>
        <a:srgbClr val="DE5433"/>
      </a:folHlink>
    </a:clrScheme>
    <a:fontScheme name="kent07">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 latinLnBrk="0" hangingPunct="1">
          <a:lnSpc>
            <a:spcPct val="100000"/>
          </a:lnSpc>
          <a:spcBef>
            <a:spcPct val="3000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cs typeface="Arial" charset="0"/>
          </a:defRPr>
        </a:defPPr>
      </a:lstStyle>
    </a:spDef>
    <a:lnDef>
      <a:spPr bwMode="auto">
        <a:noFill/>
        <a:ln w="25400" cap="flat" cmpd="sng" algn="ctr">
          <a:solidFill>
            <a:schemeClr val="accent1"/>
          </a:solidFill>
          <a:prstDash val="solid"/>
          <a:round/>
          <a:headEnd type="none" w="med" len="med"/>
          <a:tailEnd type="arrow"/>
        </a:ln>
        <a:effectLst/>
      </a:spPr>
      <a:bodyPr/>
      <a:lstStyle/>
    </a:lnDef>
  </a:objectDefaults>
  <a:extraClrSchemeLst>
    <a:extraClrScheme>
      <a:clrScheme name="kent07 1">
        <a:dk1>
          <a:srgbClr val="000000"/>
        </a:dk1>
        <a:lt1>
          <a:srgbClr val="FFFFFF"/>
        </a:lt1>
        <a:dk2>
          <a:srgbClr val="008AC4"/>
        </a:dk2>
        <a:lt2>
          <a:srgbClr val="808080"/>
        </a:lt2>
        <a:accent1>
          <a:srgbClr val="5CBACC"/>
        </a:accent1>
        <a:accent2>
          <a:srgbClr val="00387C"/>
        </a:accent2>
        <a:accent3>
          <a:srgbClr val="FFFFFF"/>
        </a:accent3>
        <a:accent4>
          <a:srgbClr val="000000"/>
        </a:accent4>
        <a:accent5>
          <a:srgbClr val="B5D9E2"/>
        </a:accent5>
        <a:accent6>
          <a:srgbClr val="003270"/>
        </a:accent6>
        <a:hlink>
          <a:srgbClr val="008AC4"/>
        </a:hlink>
        <a:folHlink>
          <a:srgbClr val="82B8C9"/>
        </a:folHlink>
      </a:clrScheme>
      <a:clrMap bg1="lt1" tx1="dk1" bg2="lt2" tx2="dk2" accent1="accent1" accent2="accent2" accent3="accent3" accent4="accent4" accent5="accent5" accent6="accent6" hlink="hlink" folHlink="folHlink"/>
    </a:extraClrScheme>
    <a:extraClrScheme>
      <a:clrScheme name="kent07 2">
        <a:dk1>
          <a:srgbClr val="000000"/>
        </a:dk1>
        <a:lt1>
          <a:srgbClr val="FFFFFF"/>
        </a:lt1>
        <a:dk2>
          <a:srgbClr val="A8034F"/>
        </a:dk2>
        <a:lt2>
          <a:srgbClr val="808080"/>
        </a:lt2>
        <a:accent1>
          <a:srgbClr val="C985A3"/>
        </a:accent1>
        <a:accent2>
          <a:srgbClr val="A8034F"/>
        </a:accent2>
        <a:accent3>
          <a:srgbClr val="FFFFFF"/>
        </a:accent3>
        <a:accent4>
          <a:srgbClr val="000000"/>
        </a:accent4>
        <a:accent5>
          <a:srgbClr val="E1C2CE"/>
        </a:accent5>
        <a:accent6>
          <a:srgbClr val="980247"/>
        </a:accent6>
        <a:hlink>
          <a:srgbClr val="664A78"/>
        </a:hlink>
        <a:folHlink>
          <a:srgbClr val="A891B0"/>
        </a:folHlink>
      </a:clrScheme>
      <a:clrMap bg1="lt1" tx1="dk1" bg2="lt2" tx2="dk2" accent1="accent1" accent2="accent2" accent3="accent3" accent4="accent4" accent5="accent5" accent6="accent6" hlink="hlink" folHlink="folHlink"/>
    </a:extraClrScheme>
    <a:extraClrScheme>
      <a:clrScheme name="kent07 3">
        <a:dk1>
          <a:srgbClr val="000000"/>
        </a:dk1>
        <a:lt1>
          <a:srgbClr val="FFFFFF"/>
        </a:lt1>
        <a:dk2>
          <a:srgbClr val="00387C"/>
        </a:dk2>
        <a:lt2>
          <a:srgbClr val="808080"/>
        </a:lt2>
        <a:accent1>
          <a:srgbClr val="5CBACC"/>
        </a:accent1>
        <a:accent2>
          <a:srgbClr val="00387C"/>
        </a:accent2>
        <a:accent3>
          <a:srgbClr val="FFFFFF"/>
        </a:accent3>
        <a:accent4>
          <a:srgbClr val="000000"/>
        </a:accent4>
        <a:accent5>
          <a:srgbClr val="B5D9E2"/>
        </a:accent5>
        <a:accent6>
          <a:srgbClr val="003270"/>
        </a:accent6>
        <a:hlink>
          <a:srgbClr val="008AC4"/>
        </a:hlink>
        <a:folHlink>
          <a:srgbClr val="82B8C9"/>
        </a:folHlink>
      </a:clrScheme>
      <a:clrMap bg1="lt1" tx1="dk1" bg2="lt2" tx2="dk2" accent1="accent1" accent2="accent2" accent3="accent3" accent4="accent4" accent5="accent5" accent6="accent6" hlink="hlink" folHlink="folHlink"/>
    </a:extraClrScheme>
    <a:extraClrScheme>
      <a:clrScheme name="kent07 4">
        <a:dk1>
          <a:srgbClr val="000000"/>
        </a:dk1>
        <a:lt1>
          <a:srgbClr val="F3F0E1"/>
        </a:lt1>
        <a:dk2>
          <a:srgbClr val="008AC4"/>
        </a:dk2>
        <a:lt2>
          <a:srgbClr val="808080"/>
        </a:lt2>
        <a:accent1>
          <a:srgbClr val="5CBACC"/>
        </a:accent1>
        <a:accent2>
          <a:srgbClr val="00387C"/>
        </a:accent2>
        <a:accent3>
          <a:srgbClr val="F8F6EE"/>
        </a:accent3>
        <a:accent4>
          <a:srgbClr val="000000"/>
        </a:accent4>
        <a:accent5>
          <a:srgbClr val="B5D9E2"/>
        </a:accent5>
        <a:accent6>
          <a:srgbClr val="003270"/>
        </a:accent6>
        <a:hlink>
          <a:srgbClr val="008AC4"/>
        </a:hlink>
        <a:folHlink>
          <a:srgbClr val="82B8C9"/>
        </a:folHlink>
      </a:clrScheme>
      <a:clrMap bg1="lt1" tx1="dk1" bg2="lt2" tx2="dk2" accent1="accent1" accent2="accent2" accent3="accent3" accent4="accent4" accent5="accent5" accent6="accent6" hlink="hlink" folHlink="folHlink"/>
    </a:extraClrScheme>
    <a:extraClrScheme>
      <a:clrScheme name="kent07 5">
        <a:dk1>
          <a:srgbClr val="000000"/>
        </a:dk1>
        <a:lt1>
          <a:srgbClr val="F3F0E1"/>
        </a:lt1>
        <a:dk2>
          <a:srgbClr val="A8034F"/>
        </a:dk2>
        <a:lt2>
          <a:srgbClr val="808080"/>
        </a:lt2>
        <a:accent1>
          <a:srgbClr val="C985A3"/>
        </a:accent1>
        <a:accent2>
          <a:srgbClr val="A8034F"/>
        </a:accent2>
        <a:accent3>
          <a:srgbClr val="F8F6EE"/>
        </a:accent3>
        <a:accent4>
          <a:srgbClr val="000000"/>
        </a:accent4>
        <a:accent5>
          <a:srgbClr val="E1C2CE"/>
        </a:accent5>
        <a:accent6>
          <a:srgbClr val="980247"/>
        </a:accent6>
        <a:hlink>
          <a:srgbClr val="664A78"/>
        </a:hlink>
        <a:folHlink>
          <a:srgbClr val="A891B0"/>
        </a:folHlink>
      </a:clrScheme>
      <a:clrMap bg1="lt1" tx1="dk1" bg2="lt2" tx2="dk2" accent1="accent1" accent2="accent2" accent3="accent3" accent4="accent4" accent5="accent5" accent6="accent6" hlink="hlink" folHlink="folHlink"/>
    </a:extraClrScheme>
    <a:extraClrScheme>
      <a:clrScheme name="kent07 6">
        <a:dk1>
          <a:srgbClr val="000000"/>
        </a:dk1>
        <a:lt1>
          <a:srgbClr val="F3F0E1"/>
        </a:lt1>
        <a:dk2>
          <a:srgbClr val="00387C"/>
        </a:dk2>
        <a:lt2>
          <a:srgbClr val="808080"/>
        </a:lt2>
        <a:accent1>
          <a:srgbClr val="5CBACC"/>
        </a:accent1>
        <a:accent2>
          <a:srgbClr val="00387C"/>
        </a:accent2>
        <a:accent3>
          <a:srgbClr val="F8F6EE"/>
        </a:accent3>
        <a:accent4>
          <a:srgbClr val="000000"/>
        </a:accent4>
        <a:accent5>
          <a:srgbClr val="B5D9E2"/>
        </a:accent5>
        <a:accent6>
          <a:srgbClr val="003270"/>
        </a:accent6>
        <a:hlink>
          <a:srgbClr val="008AC4"/>
        </a:hlink>
        <a:folHlink>
          <a:srgbClr val="82B8C9"/>
        </a:folHlink>
      </a:clrScheme>
      <a:clrMap bg1="lt1" tx1="dk1" bg2="lt2" tx2="dk2" accent1="accent1" accent2="accent2" accent3="accent3" accent4="accent4" accent5="accent5" accent6="accent6" hlink="hlink" folHlink="folHlink"/>
    </a:extraClrScheme>
    <a:extraClrScheme>
      <a:clrScheme name="kent07 7">
        <a:dk1>
          <a:srgbClr val="000000"/>
        </a:dk1>
        <a:lt1>
          <a:srgbClr val="FFFFFF"/>
        </a:lt1>
        <a:dk2>
          <a:srgbClr val="00387C"/>
        </a:dk2>
        <a:lt2>
          <a:srgbClr val="808080"/>
        </a:lt2>
        <a:accent1>
          <a:srgbClr val="A8034F"/>
        </a:accent1>
        <a:accent2>
          <a:srgbClr val="00387C"/>
        </a:accent2>
        <a:accent3>
          <a:srgbClr val="FFFFFF"/>
        </a:accent3>
        <a:accent4>
          <a:srgbClr val="000000"/>
        </a:accent4>
        <a:accent5>
          <a:srgbClr val="D1AAB2"/>
        </a:accent5>
        <a:accent6>
          <a:srgbClr val="003270"/>
        </a:accent6>
        <a:hlink>
          <a:srgbClr val="007A5E"/>
        </a:hlink>
        <a:folHlink>
          <a:srgbClr val="DE5433"/>
        </a:folHlink>
      </a:clrScheme>
      <a:clrMap bg1="lt1" tx1="dk1" bg2="lt2" tx2="dk2" accent1="accent1" accent2="accent2" accent3="accent3" accent4="accent4" accent5="accent5" accent6="accent6" hlink="hlink" folHlink="folHlink"/>
    </a:extraClrScheme>
    <a:extraClrScheme>
      <a:clrScheme name="kent07 8">
        <a:dk1>
          <a:srgbClr val="000000"/>
        </a:dk1>
        <a:lt1>
          <a:srgbClr val="F3F0E1"/>
        </a:lt1>
        <a:dk2>
          <a:srgbClr val="00387C"/>
        </a:dk2>
        <a:lt2>
          <a:srgbClr val="808080"/>
        </a:lt2>
        <a:accent1>
          <a:srgbClr val="A8034F"/>
        </a:accent1>
        <a:accent2>
          <a:srgbClr val="00387C"/>
        </a:accent2>
        <a:accent3>
          <a:srgbClr val="F8F6EE"/>
        </a:accent3>
        <a:accent4>
          <a:srgbClr val="000000"/>
        </a:accent4>
        <a:accent5>
          <a:srgbClr val="D1AAB2"/>
        </a:accent5>
        <a:accent6>
          <a:srgbClr val="003270"/>
        </a:accent6>
        <a:hlink>
          <a:srgbClr val="007A5E"/>
        </a:hlink>
        <a:folHlink>
          <a:srgbClr val="DE5433"/>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kent2013">
  <a:themeElements>
    <a:clrScheme name="bulletsandcolours 1">
      <a:dk1>
        <a:srgbClr val="000000"/>
      </a:dk1>
      <a:lt1>
        <a:srgbClr val="FFFFFF"/>
      </a:lt1>
      <a:dk2>
        <a:srgbClr val="003882"/>
      </a:dk2>
      <a:lt2>
        <a:srgbClr val="808080"/>
      </a:lt2>
      <a:accent1>
        <a:srgbClr val="008AC4"/>
      </a:accent1>
      <a:accent2>
        <a:srgbClr val="A8034F"/>
      </a:accent2>
      <a:accent3>
        <a:srgbClr val="FFFFFF"/>
      </a:accent3>
      <a:accent4>
        <a:srgbClr val="000000"/>
      </a:accent4>
      <a:accent5>
        <a:srgbClr val="AAC4DE"/>
      </a:accent5>
      <a:accent6>
        <a:srgbClr val="980247"/>
      </a:accent6>
      <a:hlink>
        <a:srgbClr val="007A5E"/>
      </a:hlink>
      <a:folHlink>
        <a:srgbClr val="DE5433"/>
      </a:folHlink>
    </a:clrScheme>
    <a:fontScheme name="bulletsandcolour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 latinLnBrk="0" hangingPunct="1">
          <a:lnSpc>
            <a:spcPct val="100000"/>
          </a:lnSpc>
          <a:spcBef>
            <a:spcPct val="3000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 latinLnBrk="0" hangingPunct="1">
          <a:lnSpc>
            <a:spcPct val="100000"/>
          </a:lnSpc>
          <a:spcBef>
            <a:spcPct val="3000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ulletsandcolours 1">
        <a:dk1>
          <a:srgbClr val="000000"/>
        </a:dk1>
        <a:lt1>
          <a:srgbClr val="FFFFFF"/>
        </a:lt1>
        <a:dk2>
          <a:srgbClr val="003882"/>
        </a:dk2>
        <a:lt2>
          <a:srgbClr val="808080"/>
        </a:lt2>
        <a:accent1>
          <a:srgbClr val="008AC4"/>
        </a:accent1>
        <a:accent2>
          <a:srgbClr val="A8034F"/>
        </a:accent2>
        <a:accent3>
          <a:srgbClr val="FFFFFF"/>
        </a:accent3>
        <a:accent4>
          <a:srgbClr val="000000"/>
        </a:accent4>
        <a:accent5>
          <a:srgbClr val="AAC4DE"/>
        </a:accent5>
        <a:accent6>
          <a:srgbClr val="980247"/>
        </a:accent6>
        <a:hlink>
          <a:srgbClr val="007A5E"/>
        </a:hlink>
        <a:folHlink>
          <a:srgbClr val="DE5433"/>
        </a:folHlink>
      </a:clrScheme>
      <a:clrMap bg1="lt1" tx1="dk1" bg2="lt2" tx2="dk2" accent1="accent1" accent2="accent2" accent3="accent3" accent4="accent4" accent5="accent5" accent6="accent6" hlink="hlink" folHlink="folHlink"/>
    </a:extraClrScheme>
    <a:extraClrScheme>
      <a:clrScheme name="bulletsandcolours 2">
        <a:dk1>
          <a:srgbClr val="000000"/>
        </a:dk1>
        <a:lt1>
          <a:srgbClr val="F9F8F5"/>
        </a:lt1>
        <a:dk2>
          <a:srgbClr val="003882"/>
        </a:dk2>
        <a:lt2>
          <a:srgbClr val="808080"/>
        </a:lt2>
        <a:accent1>
          <a:srgbClr val="008AC4"/>
        </a:accent1>
        <a:accent2>
          <a:srgbClr val="A8034F"/>
        </a:accent2>
        <a:accent3>
          <a:srgbClr val="FBFBF9"/>
        </a:accent3>
        <a:accent4>
          <a:srgbClr val="000000"/>
        </a:accent4>
        <a:accent5>
          <a:srgbClr val="AAC4DE"/>
        </a:accent5>
        <a:accent6>
          <a:srgbClr val="980247"/>
        </a:accent6>
        <a:hlink>
          <a:srgbClr val="007A5E"/>
        </a:hlink>
        <a:folHlink>
          <a:srgbClr val="DE5433"/>
        </a:folHlink>
      </a:clrScheme>
      <a:clrMap bg1="lt1" tx1="dk1" bg2="lt2" tx2="dk2" accent1="accent1" accent2="accent2" accent3="accent3" accent4="accent4" accent5="accent5" accent6="accent6" hlink="hlink" folHlink="folHlink"/>
    </a:extraClrScheme>
    <a:extraClrScheme>
      <a:clrScheme name="bulletsandcolours 3">
        <a:dk1>
          <a:srgbClr val="000000"/>
        </a:dk1>
        <a:lt1>
          <a:srgbClr val="FFFFFF"/>
        </a:lt1>
        <a:dk2>
          <a:srgbClr val="003882"/>
        </a:dk2>
        <a:lt2>
          <a:srgbClr val="808080"/>
        </a:lt2>
        <a:accent1>
          <a:srgbClr val="008AC4"/>
        </a:accent1>
        <a:accent2>
          <a:srgbClr val="B8CCDE"/>
        </a:accent2>
        <a:accent3>
          <a:srgbClr val="FFFFFF"/>
        </a:accent3>
        <a:accent4>
          <a:srgbClr val="000000"/>
        </a:accent4>
        <a:accent5>
          <a:srgbClr val="AAC4DE"/>
        </a:accent5>
        <a:accent6>
          <a:srgbClr val="A6B9C9"/>
        </a:accent6>
        <a:hlink>
          <a:srgbClr val="00789C"/>
        </a:hlink>
        <a:folHlink>
          <a:srgbClr val="82B8C9"/>
        </a:folHlink>
      </a:clrScheme>
      <a:clrMap bg1="lt1" tx1="dk1" bg2="lt2" tx2="dk2" accent1="accent1" accent2="accent2" accent3="accent3" accent4="accent4" accent5="accent5" accent6="accent6" hlink="hlink" folHlink="folHlink"/>
    </a:extraClrScheme>
    <a:extraClrScheme>
      <a:clrScheme name="bulletsandcolours 4">
        <a:dk1>
          <a:srgbClr val="000000"/>
        </a:dk1>
        <a:lt1>
          <a:srgbClr val="F9F8F5"/>
        </a:lt1>
        <a:dk2>
          <a:srgbClr val="003882"/>
        </a:dk2>
        <a:lt2>
          <a:srgbClr val="808080"/>
        </a:lt2>
        <a:accent1>
          <a:srgbClr val="008AC4"/>
        </a:accent1>
        <a:accent2>
          <a:srgbClr val="B8CCDE"/>
        </a:accent2>
        <a:accent3>
          <a:srgbClr val="FBFBF9"/>
        </a:accent3>
        <a:accent4>
          <a:srgbClr val="000000"/>
        </a:accent4>
        <a:accent5>
          <a:srgbClr val="AAC4DE"/>
        </a:accent5>
        <a:accent6>
          <a:srgbClr val="A6B9C9"/>
        </a:accent6>
        <a:hlink>
          <a:srgbClr val="00789C"/>
        </a:hlink>
        <a:folHlink>
          <a:srgbClr val="82B8C9"/>
        </a:folHlink>
      </a:clrScheme>
      <a:clrMap bg1="lt1" tx1="dk1" bg2="lt2" tx2="dk2" accent1="accent1" accent2="accent2" accent3="accent3" accent4="accent4" accent5="accent5" accent6="accent6" hlink="hlink" folHlink="folHlink"/>
    </a:extraClrScheme>
    <a:extraClrScheme>
      <a:clrScheme name="bulletsandcolours 5">
        <a:dk1>
          <a:srgbClr val="000000"/>
        </a:dk1>
        <a:lt1>
          <a:srgbClr val="FFFFFF"/>
        </a:lt1>
        <a:dk2>
          <a:srgbClr val="003882"/>
        </a:dk2>
        <a:lt2>
          <a:srgbClr val="808080"/>
        </a:lt2>
        <a:accent1>
          <a:srgbClr val="B4035C"/>
        </a:accent1>
        <a:accent2>
          <a:srgbClr val="E29A74"/>
        </a:accent2>
        <a:accent3>
          <a:srgbClr val="FFFFFF"/>
        </a:accent3>
        <a:accent4>
          <a:srgbClr val="000000"/>
        </a:accent4>
        <a:accent5>
          <a:srgbClr val="D6AAB5"/>
        </a:accent5>
        <a:accent6>
          <a:srgbClr val="CD8B68"/>
        </a:accent6>
        <a:hlink>
          <a:srgbClr val="80293D"/>
        </a:hlink>
        <a:folHlink>
          <a:srgbClr val="D12421"/>
        </a:folHlink>
      </a:clrScheme>
      <a:clrMap bg1="lt1" tx1="dk1" bg2="lt2" tx2="dk2" accent1="accent1" accent2="accent2" accent3="accent3" accent4="accent4" accent5="accent5" accent6="accent6" hlink="hlink" folHlink="folHlink"/>
    </a:extraClrScheme>
    <a:extraClrScheme>
      <a:clrScheme name="bulletsandcolours 6">
        <a:dk1>
          <a:srgbClr val="000000"/>
        </a:dk1>
        <a:lt1>
          <a:srgbClr val="F9F8F5"/>
        </a:lt1>
        <a:dk2>
          <a:srgbClr val="003882"/>
        </a:dk2>
        <a:lt2>
          <a:srgbClr val="808080"/>
        </a:lt2>
        <a:accent1>
          <a:srgbClr val="B4035C"/>
        </a:accent1>
        <a:accent2>
          <a:srgbClr val="E29A74"/>
        </a:accent2>
        <a:accent3>
          <a:srgbClr val="FBFBF9"/>
        </a:accent3>
        <a:accent4>
          <a:srgbClr val="000000"/>
        </a:accent4>
        <a:accent5>
          <a:srgbClr val="D6AAB5"/>
        </a:accent5>
        <a:accent6>
          <a:srgbClr val="CD8B68"/>
        </a:accent6>
        <a:hlink>
          <a:srgbClr val="80293D"/>
        </a:hlink>
        <a:folHlink>
          <a:srgbClr val="D12421"/>
        </a:folHlink>
      </a:clrScheme>
      <a:clrMap bg1="lt1" tx1="dk1" bg2="lt2" tx2="dk2" accent1="accent1" accent2="accent2" accent3="accent3" accent4="accent4" accent5="accent5" accent6="accent6" hlink="hlink" folHlink="folHlink"/>
    </a:extraClrScheme>
    <a:extraClrScheme>
      <a:clrScheme name="bulletsandcolours 7">
        <a:dk1>
          <a:srgbClr val="000000"/>
        </a:dk1>
        <a:lt1>
          <a:srgbClr val="FFFFFF"/>
        </a:lt1>
        <a:dk2>
          <a:srgbClr val="003882"/>
        </a:dk2>
        <a:lt2>
          <a:srgbClr val="808080"/>
        </a:lt2>
        <a:accent1>
          <a:srgbClr val="664A78"/>
        </a:accent1>
        <a:accent2>
          <a:srgbClr val="A891B0"/>
        </a:accent2>
        <a:accent3>
          <a:srgbClr val="FFFFFF"/>
        </a:accent3>
        <a:accent4>
          <a:srgbClr val="000000"/>
        </a:accent4>
        <a:accent5>
          <a:srgbClr val="B8B1BE"/>
        </a:accent5>
        <a:accent6>
          <a:srgbClr val="98839F"/>
        </a:accent6>
        <a:hlink>
          <a:srgbClr val="C985A3"/>
        </a:hlink>
        <a:folHlink>
          <a:srgbClr val="DEADBF"/>
        </a:folHlink>
      </a:clrScheme>
      <a:clrMap bg1="lt1" tx1="dk1" bg2="lt2" tx2="dk2" accent1="accent1" accent2="accent2" accent3="accent3" accent4="accent4" accent5="accent5" accent6="accent6" hlink="hlink" folHlink="folHlink"/>
    </a:extraClrScheme>
    <a:extraClrScheme>
      <a:clrScheme name="bulletsandcolours 8">
        <a:dk1>
          <a:srgbClr val="000000"/>
        </a:dk1>
        <a:lt1>
          <a:srgbClr val="FFFFFF"/>
        </a:lt1>
        <a:dk2>
          <a:srgbClr val="003882"/>
        </a:dk2>
        <a:lt2>
          <a:srgbClr val="808080"/>
        </a:lt2>
        <a:accent1>
          <a:srgbClr val="007A5E"/>
        </a:accent1>
        <a:accent2>
          <a:srgbClr val="A8B50A"/>
        </a:accent2>
        <a:accent3>
          <a:srgbClr val="FFFFFF"/>
        </a:accent3>
        <a:accent4>
          <a:srgbClr val="000000"/>
        </a:accent4>
        <a:accent5>
          <a:srgbClr val="AABEB6"/>
        </a:accent5>
        <a:accent6>
          <a:srgbClr val="98A408"/>
        </a:accent6>
        <a:hlink>
          <a:srgbClr val="75A38C"/>
        </a:hlink>
        <a:folHlink>
          <a:srgbClr val="D6DE6B"/>
        </a:folHlink>
      </a:clrScheme>
      <a:clrMap bg1="lt1" tx1="dk1" bg2="lt2" tx2="dk2" accent1="accent1" accent2="accent2" accent3="accent3" accent4="accent4" accent5="accent5" accent6="accent6" hlink="hlink" folHlink="folHlink"/>
    </a:extraClrScheme>
    <a:extraClrScheme>
      <a:clrScheme name="bulletsandcolours 9">
        <a:dk1>
          <a:srgbClr val="000000"/>
        </a:dk1>
        <a:lt1>
          <a:srgbClr val="FFFFFF"/>
        </a:lt1>
        <a:dk2>
          <a:srgbClr val="003882"/>
        </a:dk2>
        <a:lt2>
          <a:srgbClr val="808080"/>
        </a:lt2>
        <a:accent1>
          <a:srgbClr val="DE5433"/>
        </a:accent1>
        <a:accent2>
          <a:srgbClr val="E87D0D"/>
        </a:accent2>
        <a:accent3>
          <a:srgbClr val="FFFFFF"/>
        </a:accent3>
        <a:accent4>
          <a:srgbClr val="000000"/>
        </a:accent4>
        <a:accent5>
          <a:srgbClr val="ECB3AD"/>
        </a:accent5>
        <a:accent6>
          <a:srgbClr val="D2710B"/>
        </a:accent6>
        <a:hlink>
          <a:srgbClr val="FA8A75"/>
        </a:hlink>
        <a:folHlink>
          <a:srgbClr val="EDBD3D"/>
        </a:folHlink>
      </a:clrScheme>
      <a:clrMap bg1="lt1" tx1="dk1" bg2="lt2" tx2="dk2" accent1="accent1" accent2="accent2" accent3="accent3" accent4="accent4" accent5="accent5" accent6="accent6" hlink="hlink" folHlink="folHlink"/>
    </a:extraClrScheme>
    <a:extraClrScheme>
      <a:clrScheme name="bulletsandcolours 10">
        <a:dk1>
          <a:srgbClr val="000000"/>
        </a:dk1>
        <a:lt1>
          <a:srgbClr val="F9F8F5"/>
        </a:lt1>
        <a:dk2>
          <a:srgbClr val="003882"/>
        </a:dk2>
        <a:lt2>
          <a:srgbClr val="808080"/>
        </a:lt2>
        <a:accent1>
          <a:srgbClr val="664A78"/>
        </a:accent1>
        <a:accent2>
          <a:srgbClr val="A891B0"/>
        </a:accent2>
        <a:accent3>
          <a:srgbClr val="FBFBF9"/>
        </a:accent3>
        <a:accent4>
          <a:srgbClr val="000000"/>
        </a:accent4>
        <a:accent5>
          <a:srgbClr val="B8B1BE"/>
        </a:accent5>
        <a:accent6>
          <a:srgbClr val="98839F"/>
        </a:accent6>
        <a:hlink>
          <a:srgbClr val="C985A3"/>
        </a:hlink>
        <a:folHlink>
          <a:srgbClr val="DEADBF"/>
        </a:folHlink>
      </a:clrScheme>
      <a:clrMap bg1="lt1" tx1="dk1" bg2="lt2" tx2="dk2" accent1="accent1" accent2="accent2" accent3="accent3" accent4="accent4" accent5="accent5" accent6="accent6" hlink="hlink" folHlink="folHlink"/>
    </a:extraClrScheme>
    <a:extraClrScheme>
      <a:clrScheme name="bulletsandcolours 11">
        <a:dk1>
          <a:srgbClr val="000000"/>
        </a:dk1>
        <a:lt1>
          <a:srgbClr val="F9F8F5"/>
        </a:lt1>
        <a:dk2>
          <a:srgbClr val="003882"/>
        </a:dk2>
        <a:lt2>
          <a:srgbClr val="808080"/>
        </a:lt2>
        <a:accent1>
          <a:srgbClr val="007A5E"/>
        </a:accent1>
        <a:accent2>
          <a:srgbClr val="A8B50A"/>
        </a:accent2>
        <a:accent3>
          <a:srgbClr val="FBFBF9"/>
        </a:accent3>
        <a:accent4>
          <a:srgbClr val="000000"/>
        </a:accent4>
        <a:accent5>
          <a:srgbClr val="AABEB6"/>
        </a:accent5>
        <a:accent6>
          <a:srgbClr val="98A408"/>
        </a:accent6>
        <a:hlink>
          <a:srgbClr val="75A38C"/>
        </a:hlink>
        <a:folHlink>
          <a:srgbClr val="D6DE6B"/>
        </a:folHlink>
      </a:clrScheme>
      <a:clrMap bg1="lt1" tx1="dk1" bg2="lt2" tx2="dk2" accent1="accent1" accent2="accent2" accent3="accent3" accent4="accent4" accent5="accent5" accent6="accent6" hlink="hlink" folHlink="folHlink"/>
    </a:extraClrScheme>
    <a:extraClrScheme>
      <a:clrScheme name="bulletsandcolours 12">
        <a:dk1>
          <a:srgbClr val="000000"/>
        </a:dk1>
        <a:lt1>
          <a:srgbClr val="F9F8F5"/>
        </a:lt1>
        <a:dk2>
          <a:srgbClr val="003882"/>
        </a:dk2>
        <a:lt2>
          <a:srgbClr val="808080"/>
        </a:lt2>
        <a:accent1>
          <a:srgbClr val="DE5433"/>
        </a:accent1>
        <a:accent2>
          <a:srgbClr val="E87D0D"/>
        </a:accent2>
        <a:accent3>
          <a:srgbClr val="FBFBF9"/>
        </a:accent3>
        <a:accent4>
          <a:srgbClr val="000000"/>
        </a:accent4>
        <a:accent5>
          <a:srgbClr val="ECB3AD"/>
        </a:accent5>
        <a:accent6>
          <a:srgbClr val="D2710B"/>
        </a:accent6>
        <a:hlink>
          <a:srgbClr val="FA8A75"/>
        </a:hlink>
        <a:folHlink>
          <a:srgbClr val="EDBD3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UOL - Title Slide">
  <a:themeElements>
    <a:clrScheme name="UOL Theme">
      <a:dk1>
        <a:srgbClr val="002E5E"/>
      </a:dk1>
      <a:lt1>
        <a:srgbClr val="FFFFFF"/>
      </a:lt1>
      <a:dk2>
        <a:srgbClr val="69696E"/>
      </a:dk2>
      <a:lt2>
        <a:srgbClr val="E7E6E6"/>
      </a:lt2>
      <a:accent1>
        <a:srgbClr val="002E5E"/>
      </a:accent1>
      <a:accent2>
        <a:srgbClr val="69696E"/>
      </a:accent2>
      <a:accent3>
        <a:srgbClr val="002E5E"/>
      </a:accent3>
      <a:accent4>
        <a:srgbClr val="69696E"/>
      </a:accent4>
      <a:accent5>
        <a:srgbClr val="002E5E"/>
      </a:accent5>
      <a:accent6>
        <a:srgbClr val="69696E"/>
      </a:accent6>
      <a:hlink>
        <a:srgbClr val="002E5E"/>
      </a:hlink>
      <a:folHlink>
        <a:srgbClr val="69696E"/>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UOL - Text Slides">
  <a:themeElements>
    <a:clrScheme name="UOL Theme">
      <a:dk1>
        <a:srgbClr val="002E5E"/>
      </a:dk1>
      <a:lt1>
        <a:srgbClr val="FFFFFF"/>
      </a:lt1>
      <a:dk2>
        <a:srgbClr val="69696E"/>
      </a:dk2>
      <a:lt2>
        <a:srgbClr val="E7E6E6"/>
      </a:lt2>
      <a:accent1>
        <a:srgbClr val="002E5E"/>
      </a:accent1>
      <a:accent2>
        <a:srgbClr val="69696E"/>
      </a:accent2>
      <a:accent3>
        <a:srgbClr val="002E5E"/>
      </a:accent3>
      <a:accent4>
        <a:srgbClr val="69696E"/>
      </a:accent4>
      <a:accent5>
        <a:srgbClr val="002E5E"/>
      </a:accent5>
      <a:accent6>
        <a:srgbClr val="69696E"/>
      </a:accent6>
      <a:hlink>
        <a:srgbClr val="002E5E"/>
      </a:hlink>
      <a:folHlink>
        <a:srgbClr val="69696E"/>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UOL - Quote Slid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ent07 8">
    <a:dk1>
      <a:srgbClr val="000000"/>
    </a:dk1>
    <a:lt1>
      <a:srgbClr val="F3F0E1"/>
    </a:lt1>
    <a:dk2>
      <a:srgbClr val="00387C"/>
    </a:dk2>
    <a:lt2>
      <a:srgbClr val="808080"/>
    </a:lt2>
    <a:accent1>
      <a:srgbClr val="A8034F"/>
    </a:accent1>
    <a:accent2>
      <a:srgbClr val="00387C"/>
    </a:accent2>
    <a:accent3>
      <a:srgbClr val="F8F6EE"/>
    </a:accent3>
    <a:accent4>
      <a:srgbClr val="000000"/>
    </a:accent4>
    <a:accent5>
      <a:srgbClr val="D1AAB2"/>
    </a:accent5>
    <a:accent6>
      <a:srgbClr val="003270"/>
    </a:accent6>
    <a:hlink>
      <a:srgbClr val="007A5E"/>
    </a:hlink>
    <a:folHlink>
      <a:srgbClr val="DE5433"/>
    </a:folHlink>
  </a:clrScheme>
</a:themeOverride>
</file>

<file path=docProps/app.xml><?xml version="1.0" encoding="utf-8"?>
<Properties xmlns="http://schemas.openxmlformats.org/officeDocument/2006/extended-properties" xmlns:vt="http://schemas.openxmlformats.org/officeDocument/2006/docPropsVTypes">
  <TotalTime>14984</TotalTime>
  <Words>3883</Words>
  <Application>Microsoft Office PowerPoint</Application>
  <PresentationFormat>On-screen Show (4:3)</PresentationFormat>
  <Paragraphs>645</Paragraphs>
  <Slides>63</Slides>
  <Notes>40</Notes>
  <HiddenSlides>0</HiddenSlides>
  <MMClips>0</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63</vt:i4>
      </vt:variant>
    </vt:vector>
  </HeadingPairs>
  <TitlesOfParts>
    <vt:vector size="86" baseType="lpstr">
      <vt:lpstr>ＭＳ Ｐゴシック</vt:lpstr>
      <vt:lpstr>Arial</vt:lpstr>
      <vt:lpstr>Calibri</vt:lpstr>
      <vt:lpstr>Calibri Light</vt:lpstr>
      <vt:lpstr>Century Schoolbook</vt:lpstr>
      <vt:lpstr>DIN-Bold</vt:lpstr>
      <vt:lpstr>GillSans</vt:lpstr>
      <vt:lpstr>Goudy Modern MT</vt:lpstr>
      <vt:lpstr>Helvetica</vt:lpstr>
      <vt:lpstr>MV Boli</vt:lpstr>
      <vt:lpstr>Verdana</vt:lpstr>
      <vt:lpstr>Wingdings</vt:lpstr>
      <vt:lpstr>ヒラギノ角ゴ Pro W3</vt:lpstr>
      <vt:lpstr>kent07</vt:lpstr>
      <vt:lpstr>2_Custom Design</vt:lpstr>
      <vt:lpstr>Faculty_of_1000_Template_2014</vt:lpstr>
      <vt:lpstr>2_kent07</vt:lpstr>
      <vt:lpstr>3_kent07</vt:lpstr>
      <vt:lpstr>kent2013</vt:lpstr>
      <vt:lpstr>UOL - Title Slide</vt:lpstr>
      <vt:lpstr>UOL - Text Slides</vt:lpstr>
      <vt:lpstr>UOL - Quote Slides</vt:lpstr>
      <vt:lpstr>Default Theme</vt:lpstr>
      <vt:lpstr>PowerPoint Presentation</vt:lpstr>
      <vt:lpstr>Simon</vt:lpstr>
      <vt:lpstr>Simon</vt:lpstr>
      <vt:lpstr>Maximising the societal impact of research: the use of impact indicators </vt:lpstr>
      <vt:lpstr>Institutional Impact Strategy</vt:lpstr>
      <vt:lpstr>PowerPoint Presentation</vt:lpstr>
      <vt:lpstr>PowerPoint Presentation</vt:lpstr>
      <vt:lpstr>Impact is change (e.g.)</vt:lpstr>
      <vt:lpstr>PowerPoint Presentation</vt:lpstr>
      <vt:lpstr>PowerPoint Presentation</vt:lpstr>
      <vt:lpstr>5 Impact Lessons</vt:lpstr>
      <vt:lpstr>1. We are all custodians of impact; we each have a piece of the puzzle</vt:lpstr>
      <vt:lpstr>PowerPoint Presentation</vt:lpstr>
      <vt:lpstr>Recognising complexity……</vt:lpstr>
      <vt:lpstr>Knowledge mobilisation</vt:lpstr>
      <vt:lpstr>2. We often speak different languages</vt:lpstr>
      <vt:lpstr>Bibliometrics vs. impact measures</vt:lpstr>
      <vt:lpstr>PowerPoint Presentation</vt:lpstr>
      <vt:lpstr>3. Impact case studies show the sausages, not the sausage factory</vt:lpstr>
      <vt:lpstr>Challenges</vt:lpstr>
      <vt:lpstr>PowerPoint Presentation</vt:lpstr>
      <vt:lpstr>PowerPoint Presentation</vt:lpstr>
      <vt:lpstr>4. We need healthy, connected institutions</vt:lpstr>
      <vt:lpstr>5 Cs of Institutional Impact Health</vt:lpstr>
      <vt:lpstr>Competencies </vt:lpstr>
      <vt:lpstr>PowerPoint Presentation</vt:lpstr>
      <vt:lpstr>Meaning is everything</vt:lpstr>
      <vt:lpstr>Impact is a challenge of connection</vt:lpstr>
      <vt:lpstr>Thank you TO</vt:lpstr>
      <vt:lpstr>Institutional Impact Strategy - Summary</vt:lpstr>
      <vt:lpstr>Institutional Impact Strategy - Summary</vt:lpstr>
      <vt:lpstr>Responsible Metrics</vt:lpstr>
      <vt:lpstr>Overview</vt:lpstr>
      <vt:lpstr>Responsible metrics lead to better decisions</vt:lpstr>
      <vt:lpstr>How to implement a responsible metrics policy</vt:lpstr>
      <vt:lpstr>The need to accept your policy is just the beginning</vt:lpstr>
      <vt:lpstr>The need to consider the advise- police-judge spectrum</vt:lpstr>
      <vt:lpstr>The need for ownership at senior level</vt:lpstr>
      <vt:lpstr>The need to manage upwards</vt:lpstr>
      <vt:lpstr>Introducing the INORMS   SCOPE model</vt:lpstr>
      <vt:lpstr>START with what you value</vt:lpstr>
      <vt:lpstr>The streetlight effect</vt:lpstr>
      <vt:lpstr>Understand who &amp; why you’re evaluating</vt:lpstr>
      <vt:lpstr>Do we need to evaluate at all?</vt:lpstr>
      <vt:lpstr>Options</vt:lpstr>
      <vt:lpstr>Probe for potential negative impacts</vt:lpstr>
      <vt:lpstr>You don’t fatten a pig by weighing it </vt:lpstr>
      <vt:lpstr>Responsible metrics requires responsible people</vt:lpstr>
      <vt:lpstr>Thank you for those slides to</vt:lpstr>
      <vt:lpstr>Snowball Metrics</vt:lpstr>
      <vt:lpstr>Snowball Metrics</vt:lpstr>
      <vt:lpstr>Snowball Metrics</vt:lpstr>
      <vt:lpstr>Snowball Metrics</vt:lpstr>
      <vt:lpstr>Vertigo Ventures</vt:lpstr>
      <vt:lpstr>     VV-Impact Tracker</vt:lpstr>
      <vt:lpstr>Recent Feedback</vt:lpstr>
      <vt:lpstr>How we support / engage with staff</vt:lpstr>
      <vt:lpstr>Challenges</vt:lpstr>
      <vt:lpstr>Types of Evidence</vt:lpstr>
      <vt:lpstr>Vertigo Ventures</vt:lpstr>
      <vt:lpstr>Vertigo Ventures (THE)</vt:lpstr>
      <vt:lpstr>Summary</vt:lpstr>
      <vt:lpstr>PowerPoint Presentation</vt:lpstr>
    </vt:vector>
  </TitlesOfParts>
  <Company>University of Kent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cb54</dc:creator>
  <cp:lastModifiedBy>Simon Kerridge</cp:lastModifiedBy>
  <cp:revision>397</cp:revision>
  <cp:lastPrinted>2019-10-31T09:11:40Z</cp:lastPrinted>
  <dcterms:created xsi:type="dcterms:W3CDTF">2012-08-14T07:39:37Z</dcterms:created>
  <dcterms:modified xsi:type="dcterms:W3CDTF">2019-10-31T09:12:05Z</dcterms:modified>
</cp:coreProperties>
</file>